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1" r:id="rId7"/>
    <p:sldId id="261" r:id="rId8"/>
    <p:sldId id="262" r:id="rId9"/>
    <p:sldId id="270" r:id="rId10"/>
    <p:sldId id="263" r:id="rId11"/>
    <p:sldId id="264" r:id="rId12"/>
    <p:sldId id="265" r:id="rId13"/>
    <p:sldId id="272" r:id="rId14"/>
    <p:sldId id="269" r:id="rId15"/>
    <p:sldId id="266" r:id="rId16"/>
    <p:sldId id="267" r:id="rId17"/>
    <p:sldId id="268" r:id="rId1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AF160-4C27-484C-84F9-D605453ED3E0}" type="datetimeFigureOut">
              <a:rPr lang="cs-CZ" smtClean="0"/>
              <a:t>11.09.2026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BF2DB-E8F3-4CC0-94B3-7FED02705B2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72243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AF160-4C27-484C-84F9-D605453ED3E0}" type="datetimeFigureOut">
              <a:rPr lang="cs-CZ" smtClean="0"/>
              <a:t>11.09.2026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BF2DB-E8F3-4CC0-94B3-7FED02705B2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427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AF160-4C27-484C-84F9-D605453ED3E0}" type="datetimeFigureOut">
              <a:rPr lang="cs-CZ" smtClean="0"/>
              <a:t>11.09.2026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BF2DB-E8F3-4CC0-94B3-7FED02705B2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89478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AF160-4C27-484C-84F9-D605453ED3E0}" type="datetimeFigureOut">
              <a:rPr lang="cs-CZ" smtClean="0"/>
              <a:t>11.09.2026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BF2DB-E8F3-4CC0-94B3-7FED02705B2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5066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AF160-4C27-484C-84F9-D605453ED3E0}" type="datetimeFigureOut">
              <a:rPr lang="cs-CZ" smtClean="0"/>
              <a:t>11.09.2026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BF2DB-E8F3-4CC0-94B3-7FED02705B2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18982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AF160-4C27-484C-84F9-D605453ED3E0}" type="datetimeFigureOut">
              <a:rPr lang="cs-CZ" smtClean="0"/>
              <a:t>11.09.2026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BF2DB-E8F3-4CC0-94B3-7FED02705B2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0759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AF160-4C27-484C-84F9-D605453ED3E0}" type="datetimeFigureOut">
              <a:rPr lang="cs-CZ" smtClean="0"/>
              <a:t>11.09.2026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BF2DB-E8F3-4CC0-94B3-7FED02705B2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1151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AF160-4C27-484C-84F9-D605453ED3E0}" type="datetimeFigureOut">
              <a:rPr lang="cs-CZ" smtClean="0"/>
              <a:t>11.09.2026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BF2DB-E8F3-4CC0-94B3-7FED02705B2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12540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AF160-4C27-484C-84F9-D605453ED3E0}" type="datetimeFigureOut">
              <a:rPr lang="cs-CZ" smtClean="0"/>
              <a:t>11.09.2026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BF2DB-E8F3-4CC0-94B3-7FED02705B2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9779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AF160-4C27-484C-84F9-D605453ED3E0}" type="datetimeFigureOut">
              <a:rPr lang="cs-CZ" smtClean="0"/>
              <a:t>11.09.2026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BF2DB-E8F3-4CC0-94B3-7FED02705B2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7945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AF160-4C27-484C-84F9-D605453ED3E0}" type="datetimeFigureOut">
              <a:rPr lang="cs-CZ" smtClean="0"/>
              <a:t>11.09.2026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BF2DB-E8F3-4CC0-94B3-7FED02705B2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3455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BAF160-4C27-484C-84F9-D605453ED3E0}" type="datetimeFigureOut">
              <a:rPr lang="cs-CZ" smtClean="0"/>
              <a:t>11.09.2026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BF2DB-E8F3-4CC0-94B3-7FED02705B2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5529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644008" y="1340768"/>
            <a:ext cx="4244008" cy="1470025"/>
          </a:xfrm>
        </p:spPr>
        <p:txBody>
          <a:bodyPr>
            <a:normAutofit/>
          </a:bodyPr>
          <a:lstStyle/>
          <a:p>
            <a:r>
              <a:rPr lang="cs-CZ" sz="88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RYBY</a:t>
            </a:r>
            <a:endParaRPr lang="cs-CZ" sz="88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508104" y="3453740"/>
            <a:ext cx="2624336" cy="1415420"/>
          </a:xfrm>
        </p:spPr>
        <p:txBody>
          <a:bodyPr>
            <a:noAutofit/>
          </a:bodyPr>
          <a:lstStyle/>
          <a:p>
            <a:r>
              <a:rPr lang="cs-CZ" sz="36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DOMÁCÍ ZÁSTUPCI</a:t>
            </a:r>
            <a:endParaRPr lang="cs-CZ" sz="36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386" name="Picture 2" descr="Plakát Plakát Ryby našich vod s lištami na pověšení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42" r="12178"/>
          <a:stretch/>
        </p:blipFill>
        <p:spPr bwMode="auto">
          <a:xfrm>
            <a:off x="179512" y="246040"/>
            <a:ext cx="4752528" cy="641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972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umec velký – Rybářství - s námi vás rybaření chyt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773" y="2636912"/>
            <a:ext cx="7746226" cy="4221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SUMEC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naše největší dravá ryba (50 kg, </a:t>
            </a:r>
            <a:r>
              <a:rPr lang="sk-SK" dirty="0" smtClean="0"/>
              <a:t>&gt; 2 m)</a:t>
            </a:r>
          </a:p>
          <a:p>
            <a:r>
              <a:rPr lang="sk-SK" dirty="0" smtClean="0"/>
              <a:t>t</a:t>
            </a:r>
            <a:r>
              <a:rPr lang="cs-CZ" dirty="0" err="1" smtClean="0"/>
              <a:t>ělo</a:t>
            </a:r>
            <a:r>
              <a:rPr lang="cs-CZ" dirty="0" smtClean="0"/>
              <a:t> bez šupin</a:t>
            </a:r>
          </a:p>
          <a:p>
            <a:r>
              <a:rPr lang="cs-CZ" dirty="0" smtClean="0"/>
              <a:t>žije u dna, loví v noci</a:t>
            </a:r>
          </a:p>
          <a:p>
            <a:r>
              <a:rPr lang="cs-CZ" dirty="0" smtClean="0"/>
              <a:t>6 hmatových vousů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69810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Štika obecná - celá ryba - Rybárny Prah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32" b="28229"/>
          <a:stretch/>
        </p:blipFill>
        <p:spPr bwMode="auto">
          <a:xfrm>
            <a:off x="27400" y="3483864"/>
            <a:ext cx="9036496" cy="2916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ŠTIKA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30848" y="1484784"/>
            <a:ext cx="8229600" cy="1612776"/>
          </a:xfrm>
        </p:spPr>
        <p:txBody>
          <a:bodyPr>
            <a:normAutofit lnSpcReduction="10000"/>
          </a:bodyPr>
          <a:lstStyle/>
          <a:p>
            <a:r>
              <a:rPr lang="cs-CZ" dirty="0" smtClean="0"/>
              <a:t>2. největší dravá ryba</a:t>
            </a:r>
          </a:p>
          <a:p>
            <a:r>
              <a:rPr lang="cs-CZ" dirty="0" smtClean="0"/>
              <a:t>štíhlé tělo a protáhlé čelisti</a:t>
            </a:r>
          </a:p>
          <a:p>
            <a:r>
              <a:rPr lang="cs-CZ" dirty="0" smtClean="0"/>
              <a:t>hřbetní ploutev </a:t>
            </a:r>
            <a:r>
              <a:rPr lang="cs-CZ" dirty="0" smtClean="0"/>
              <a:t>posunuta </a:t>
            </a:r>
            <a:r>
              <a:rPr lang="cs-CZ" dirty="0" smtClean="0"/>
              <a:t>k ocasu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13874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Losos obecný - Atlas ryb | Najdirevír.cz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63" b="9861"/>
          <a:stretch/>
        </p:blipFill>
        <p:spPr bwMode="auto">
          <a:xfrm>
            <a:off x="179512" y="3186208"/>
            <a:ext cx="8948480" cy="3642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LOSOS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3024336"/>
          </a:xfrm>
        </p:spPr>
        <p:txBody>
          <a:bodyPr/>
          <a:lstStyle/>
          <a:p>
            <a:r>
              <a:rPr lang="cs-CZ" dirty="0" smtClean="0"/>
              <a:t>hákovitě </a:t>
            </a:r>
            <a:r>
              <a:rPr lang="cs-CZ" dirty="0" smtClean="0"/>
              <a:t>zahnuta spodní čelist</a:t>
            </a:r>
          </a:p>
          <a:p>
            <a:r>
              <a:rPr lang="cs-CZ" dirty="0" smtClean="0"/>
              <a:t>Tažná ryba – žije v moři ale </a:t>
            </a:r>
            <a:r>
              <a:rPr lang="cs-CZ" dirty="0" smtClean="0"/>
              <a:t>táhne </a:t>
            </a:r>
            <a:r>
              <a:rPr lang="cs-CZ" dirty="0" smtClean="0"/>
              <a:t>se třít do řek na místa svého vylíhnutí</a:t>
            </a:r>
          </a:p>
          <a:p>
            <a:r>
              <a:rPr lang="cs-CZ" dirty="0" smtClean="0"/>
              <a:t>svalovina je zbarvena do typické růžovo-červené barvy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53077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struh lososovitý - kalorie, kJ a nutriční hodnoty | KalorickéTabulky.c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3284984"/>
            <a:ext cx="8609733" cy="2959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PSTRUH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404864"/>
          </a:xfrm>
        </p:spPr>
        <p:txBody>
          <a:bodyPr/>
          <a:lstStyle/>
          <a:p>
            <a:r>
              <a:rPr lang="cs-CZ" dirty="0" smtClean="0"/>
              <a:t>žije v čistých rychle tekoucích vodách bohatých na kyslík (</a:t>
            </a:r>
            <a:r>
              <a:rPr lang="cs-CZ" dirty="0" smtClean="0"/>
              <a:t>horské </a:t>
            </a:r>
            <a:r>
              <a:rPr lang="cs-CZ" dirty="0" smtClean="0"/>
              <a:t>potoky)</a:t>
            </a:r>
          </a:p>
          <a:p>
            <a:r>
              <a:rPr lang="cs-CZ" dirty="0" smtClean="0"/>
              <a:t>typicky tečkovaná kůže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08928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Lipan podhorní – Rybářství - s námi vás rybaření chyt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87" y="3013352"/>
            <a:ext cx="8941913" cy="381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860032" y="620688"/>
            <a:ext cx="3528392" cy="1143000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LIPAN PODHORNÍ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364" name="Picture 4" descr="Atlas ryb - Lipan podhorní (Thymallus thymallus) | MRK.c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4461600" cy="3140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0373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Úhoř říční - Atlas ryb - Český rybářský svaz - MO Bechyně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222" y="116632"/>
            <a:ext cx="6800276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554960" cy="1143000"/>
          </a:xfrm>
        </p:spPr>
        <p:txBody>
          <a:bodyPr/>
          <a:lstStyle/>
          <a:p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ÚHOŘ ŘÍČNÍ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3" y="3356992"/>
            <a:ext cx="8856984" cy="3240360"/>
          </a:xfrm>
        </p:spPr>
        <p:txBody>
          <a:bodyPr>
            <a:normAutofit lnSpcReduction="10000"/>
          </a:bodyPr>
          <a:lstStyle/>
          <a:p>
            <a:r>
              <a:rPr lang="cs-CZ" sz="2800" dirty="0"/>
              <a:t>d</a:t>
            </a:r>
            <a:r>
              <a:rPr lang="cs-CZ" sz="2800" dirty="0" smtClean="0"/>
              <a:t>louhé hadovité tělo</a:t>
            </a:r>
          </a:p>
          <a:p>
            <a:r>
              <a:rPr lang="cs-CZ" sz="2800" dirty="0" smtClean="0"/>
              <a:t>nemá břišní ploutve, ale </a:t>
            </a:r>
            <a:r>
              <a:rPr lang="cs-CZ" sz="2800" dirty="0" err="1" smtClean="0"/>
              <a:t>řitní+ocasní+hřbetní</a:t>
            </a:r>
            <a:r>
              <a:rPr lang="cs-CZ" sz="2800" dirty="0" smtClean="0"/>
              <a:t> jsou </a:t>
            </a:r>
            <a:r>
              <a:rPr lang="cs-CZ" sz="2800" dirty="0" smtClean="0"/>
              <a:t>srostlé – tvoří ploutevní lem</a:t>
            </a:r>
            <a:endParaRPr lang="cs-CZ" sz="2800" dirty="0" smtClean="0"/>
          </a:p>
          <a:p>
            <a:r>
              <a:rPr lang="cs-CZ" sz="2800" dirty="0" smtClean="0"/>
              <a:t>žije v řekách, ale </a:t>
            </a:r>
            <a:r>
              <a:rPr lang="cs-CZ" sz="2800" dirty="0" smtClean="0"/>
              <a:t>táhne se se třít </a:t>
            </a:r>
            <a:r>
              <a:rPr lang="cs-CZ" sz="2800" dirty="0" smtClean="0"/>
              <a:t>do Sargasového moře v </a:t>
            </a:r>
            <a:r>
              <a:rPr lang="cs-CZ" sz="2800" dirty="0" smtClean="0"/>
              <a:t>Atlantském </a:t>
            </a:r>
            <a:r>
              <a:rPr lang="cs-CZ" sz="2800" dirty="0" smtClean="0"/>
              <a:t>oceánu</a:t>
            </a:r>
          </a:p>
          <a:p>
            <a:r>
              <a:rPr lang="cs-CZ" sz="2800" dirty="0" smtClean="0"/>
              <a:t>vylíhlé larvy se vůbec nepodobají dospělcům</a:t>
            </a:r>
          </a:p>
          <a:p>
            <a:r>
              <a:rPr lang="cs-CZ" sz="2800" dirty="0" smtClean="0"/>
              <a:t>žijí u dna, loví hlavně v noci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2494060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Kapr obecný - Atlas ryb - Český rybářský svaz - MO Bechyně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1" y="2492896"/>
            <a:ext cx="9030318" cy="4166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KAPR OBECNÝ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18630" y="1542492"/>
            <a:ext cx="8229600" cy="1900808"/>
          </a:xfrm>
        </p:spPr>
        <p:txBody>
          <a:bodyPr/>
          <a:lstStyle/>
          <a:p>
            <a:r>
              <a:rPr lang="cs-CZ" dirty="0" smtClean="0"/>
              <a:t>nejvíc chována ryba v Evropě</a:t>
            </a:r>
          </a:p>
          <a:p>
            <a:r>
              <a:rPr lang="cs-CZ" dirty="0" smtClean="0"/>
              <a:t>loví se sítěmi z rybníků ve 3. roce života</a:t>
            </a:r>
          </a:p>
          <a:p>
            <a:r>
              <a:rPr lang="cs-CZ" dirty="0" smtClean="0"/>
              <a:t>živí se …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96330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Lín obecný (Tinca tinca) » Rybářský rozcestní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475"/>
          <a:stretch/>
        </p:blipFill>
        <p:spPr bwMode="auto">
          <a:xfrm>
            <a:off x="460680" y="2276872"/>
            <a:ext cx="8493571" cy="4405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LÍN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72816"/>
          </a:xfrm>
        </p:spPr>
        <p:txBody>
          <a:bodyPr/>
          <a:lstStyle/>
          <a:p>
            <a:r>
              <a:rPr lang="cs-CZ" dirty="0"/>
              <a:t>ž</a:t>
            </a:r>
            <a:r>
              <a:rPr lang="cs-CZ" dirty="0" smtClean="0"/>
              <a:t>ije v klidných zarostlých stojatých vodách</a:t>
            </a:r>
          </a:p>
          <a:p>
            <a:r>
              <a:rPr lang="cs-CZ" dirty="0" smtClean="0"/>
              <a:t>hladké slizké tělo, šupiny malé a zarostlé v kůži</a:t>
            </a:r>
          </a:p>
          <a:p>
            <a:r>
              <a:rPr lang="cs-CZ" dirty="0"/>
              <a:t>ž</a:t>
            </a:r>
            <a:r>
              <a:rPr lang="cs-CZ" dirty="0" smtClean="0"/>
              <a:t>ere měkkýše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6311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ejn velký - Atlas ryb | Najdirevír.c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5" y="2192851"/>
            <a:ext cx="9201472" cy="4665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CEJN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12777"/>
            <a:ext cx="8229600" cy="1368152"/>
          </a:xfrm>
        </p:spPr>
        <p:txBody>
          <a:bodyPr>
            <a:normAutofit/>
          </a:bodyPr>
          <a:lstStyle/>
          <a:p>
            <a:r>
              <a:rPr lang="cs-CZ" dirty="0" smtClean="0"/>
              <a:t>vychlípitelná ústa uložena na spodu hlavy</a:t>
            </a:r>
          </a:p>
          <a:p>
            <a:r>
              <a:rPr lang="cs-CZ" dirty="0" smtClean="0"/>
              <a:t>žije u dna a „vysává“ larvy pakomárů</a:t>
            </a:r>
            <a:r>
              <a:rPr lang="cs-CZ" dirty="0"/>
              <a:t> </a:t>
            </a:r>
            <a:r>
              <a:rPr lang="cs-CZ" dirty="0" smtClean="0"/>
              <a:t>a nitěnky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60199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andát obecný - celá ryba - Rybárny Prah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29" b="19525"/>
          <a:stretch/>
        </p:blipFill>
        <p:spPr bwMode="auto">
          <a:xfrm>
            <a:off x="18264" y="2780928"/>
            <a:ext cx="9119674" cy="371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CANDÁT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dravá ryba s typicky rozdělenou hřbetní ploutví na 2 části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19229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Okoun říční (Perca fluviatilis) - ChovZvířat.c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28" y="2433945"/>
            <a:ext cx="8700124" cy="4316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OKOUN ŘÍČNÍ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dravá ryba – zavalitější než candát</a:t>
            </a:r>
            <a:r>
              <a:rPr lang="cs-CZ" dirty="0"/>
              <a:t> </a:t>
            </a:r>
            <a:r>
              <a:rPr lang="cs-CZ" dirty="0" smtClean="0"/>
              <a:t>s typicky velkým okem</a:t>
            </a:r>
          </a:p>
        </p:txBody>
      </p:sp>
    </p:spTree>
    <p:extLst>
      <p:ext uri="{BB962C8B-B14F-4D97-AF65-F5344CB8AC3E}">
        <p14:creationId xmlns:p14="http://schemas.microsoft.com/office/powerpoint/2010/main" val="2885907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AMUR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468760"/>
          </a:xfrm>
        </p:spPr>
        <p:txBody>
          <a:bodyPr/>
          <a:lstStyle/>
          <a:p>
            <a:r>
              <a:rPr lang="cs-CZ" dirty="0" smtClean="0"/>
              <a:t>původem z Asie</a:t>
            </a:r>
          </a:p>
          <a:p>
            <a:r>
              <a:rPr lang="cs-CZ" dirty="0" smtClean="0"/>
              <a:t>ožírá rostliny břehů a tím zabraňuje zarůstání</a:t>
            </a:r>
            <a:endParaRPr lang="cs-CZ" dirty="0"/>
          </a:p>
        </p:txBody>
      </p:sp>
      <p:pic>
        <p:nvPicPr>
          <p:cNvPr id="1026" name="Picture 2" descr="Amur bílý - Atlas ryb | Najdirevír.c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780928"/>
            <a:ext cx="8843088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8102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Tolstolobik bílý - Atlas ryb | Najdirevír.c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21990"/>
            <a:ext cx="9144000" cy="4636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TOLSTOLOBIK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pochází z východní Asie</a:t>
            </a:r>
          </a:p>
          <a:p>
            <a:r>
              <a:rPr lang="cs-CZ" dirty="0" smtClean="0"/>
              <a:t>Oko je pod úrovní úst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05433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KARAS OBECNÝ, STŘÍBŘITÝ, ZLATÝ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42" name="Picture 2" descr="Karas - Zahradní jezírka | small la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187536"/>
            <a:ext cx="4478452" cy="2529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Karas stříbřitý – Zoopark Chomutov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0"/>
          <a:stretch/>
        </p:blipFill>
        <p:spPr bwMode="auto">
          <a:xfrm>
            <a:off x="4663440" y="1184104"/>
            <a:ext cx="4480560" cy="2612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Obrázek - Carassius auratus (karas zlatý) | BioLib.cz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93"/>
          <a:stretch/>
        </p:blipFill>
        <p:spPr bwMode="auto">
          <a:xfrm>
            <a:off x="1979712" y="3923230"/>
            <a:ext cx="5164731" cy="2934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311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eloročně chráněné ryby: Střevle potoční – Rybářství - s námi vás rybaření  chyt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94785"/>
            <a:ext cx="9036496" cy="6025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10952" y="116632"/>
            <a:ext cx="8229600" cy="936104"/>
          </a:xfrm>
        </p:spPr>
        <p:txBody>
          <a:bodyPr/>
          <a:lstStyle/>
          <a:p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STŘEVLE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nejpestřější</a:t>
            </a:r>
            <a:r>
              <a:rPr lang="cs-CZ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kaprovitá ryba (6 cm)</a:t>
            </a:r>
          </a:p>
          <a:p>
            <a:r>
              <a:rPr lang="cs-CZ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oblíbená potrava pstruhů</a:t>
            </a:r>
            <a:endParaRPr lang="cs-CZ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57008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Plotice nebo perlín? Kdo se v tom má vyznat! » Rybářský rozcestní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40321"/>
            <a:ext cx="6697612" cy="6341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265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257</Words>
  <Application>Microsoft Office PowerPoint</Application>
  <PresentationFormat>Předvádění na obrazovce (4:3)</PresentationFormat>
  <Paragraphs>50</Paragraphs>
  <Slides>17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18" baseType="lpstr">
      <vt:lpstr>Motiv systému Office</vt:lpstr>
      <vt:lpstr>RYBY</vt:lpstr>
      <vt:lpstr>SUMEC</vt:lpstr>
      <vt:lpstr>ŠTIKA</vt:lpstr>
      <vt:lpstr>LOSOS</vt:lpstr>
      <vt:lpstr>PSTRUH</vt:lpstr>
      <vt:lpstr>LIPAN PODHORNÍ</vt:lpstr>
      <vt:lpstr>ÚHOŘ ŘÍČNÍ</vt:lpstr>
      <vt:lpstr>KAPR OBECNÝ</vt:lpstr>
      <vt:lpstr>LÍN</vt:lpstr>
      <vt:lpstr>CEJN</vt:lpstr>
      <vt:lpstr>CANDÁT</vt:lpstr>
      <vt:lpstr>OKOUN ŘÍČNÍ</vt:lpstr>
      <vt:lpstr>AMUR</vt:lpstr>
      <vt:lpstr>TOLSTOLOBIK</vt:lpstr>
      <vt:lpstr>KARAS OBECNÝ, STŘÍBŘITÝ, ZLATÝ</vt:lpstr>
      <vt:lpstr>STŘEVLE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RYBY</dc:title>
  <dc:creator>Mgr. Michal Tóth</dc:creator>
  <cp:lastModifiedBy>Mgr. Michal Tóth</cp:lastModifiedBy>
  <cp:revision>12</cp:revision>
  <dcterms:created xsi:type="dcterms:W3CDTF">2022-10-17T18:07:21Z</dcterms:created>
  <dcterms:modified xsi:type="dcterms:W3CDTF">2026-09-11T14:33:02Z</dcterms:modified>
</cp:coreProperties>
</file>