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0" r:id="rId6"/>
    <p:sldId id="259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8142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600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659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3160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4041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716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873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3136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6614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2929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781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32DC8-5AAD-4172-AAFE-DE2D53BEA82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AA56C-5B3B-4ADB-A84D-BAD609B610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831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pArWrxFxk5g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www.youtube.com/watch?v=BGY3mVGbzt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7808" y="194779"/>
            <a:ext cx="7772400" cy="1470025"/>
          </a:xfrm>
        </p:spPr>
        <p:txBody>
          <a:bodyPr>
            <a:normAutofit/>
          </a:bodyPr>
          <a:lstStyle/>
          <a:p>
            <a:r>
              <a:rPr lang="cs-CZ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SUDOKOPYTNÍCI</a:t>
            </a:r>
            <a:endParaRPr lang="cs-CZ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ippopotamus, facts and pho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56792"/>
            <a:ext cx="4362746" cy="290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410a-NTB\Downloads\boa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227942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392626" y="1556792"/>
            <a:ext cx="4248472" cy="936104"/>
          </a:xfrm>
        </p:spPr>
        <p:txBody>
          <a:bodyPr>
            <a:normAutofit/>
          </a:bodyPr>
          <a:lstStyle/>
          <a:p>
            <a:r>
              <a:rPr lang="cs-CZ" sz="4000" dirty="0" smtClean="0"/>
              <a:t>NEPŘEŽVÝKAVCI</a:t>
            </a:r>
            <a:endParaRPr lang="cs-CZ" sz="4000" dirty="0"/>
          </a:p>
        </p:txBody>
      </p:sp>
      <p:pic>
        <p:nvPicPr>
          <p:cNvPr id="1029" name="Picture 5" descr="C:\Users\B410a-NTB\Downloads\Food-Tank-Camel-Milk-National-Food-Institute-FAO-Haramaya-Universit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886462"/>
            <a:ext cx="4933033" cy="305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B410a-NTB\Downloads\lama-tel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6419"/>
            <a:ext cx="3203848" cy="385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67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cs-CZ" b="1" dirty="0" smtClean="0"/>
              <a:t>Prase divoké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96752"/>
            <a:ext cx="8229600" cy="2764904"/>
          </a:xfrm>
        </p:spPr>
        <p:txBody>
          <a:bodyPr/>
          <a:lstStyle/>
          <a:p>
            <a:r>
              <a:rPr lang="cs-CZ" dirty="0" smtClean="0"/>
              <a:t>Všežravec žijící v lesích</a:t>
            </a:r>
          </a:p>
          <a:p>
            <a:r>
              <a:rPr lang="cs-CZ" dirty="0" smtClean="0"/>
              <a:t>Kanec, Bachyně, Sele (pruhované)</a:t>
            </a:r>
          </a:p>
          <a:p>
            <a:r>
              <a:rPr lang="cs-CZ" dirty="0" smtClean="0"/>
              <a:t>Srst tvořena štětinami</a:t>
            </a:r>
          </a:p>
          <a:p>
            <a:r>
              <a:rPr lang="cs-CZ" dirty="0" smtClean="0"/>
              <a:t>Výrazné špičáky </a:t>
            </a:r>
            <a:r>
              <a:rPr lang="cs-CZ" dirty="0"/>
              <a:t>(</a:t>
            </a:r>
            <a:r>
              <a:rPr lang="cs-CZ" dirty="0" smtClean="0"/>
              <a:t>zuby) zahnuté nahoru</a:t>
            </a:r>
            <a:endParaRPr lang="cs-CZ" dirty="0"/>
          </a:p>
        </p:txBody>
      </p:sp>
      <p:pic>
        <p:nvPicPr>
          <p:cNvPr id="5122" name="Picture 2" descr="Jak vypadá stopa divočáka? | Přiroda do kapsy.c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73016"/>
            <a:ext cx="4680520" cy="312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98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2708920"/>
            <a:ext cx="3259088" cy="3830166"/>
          </a:xfrm>
        </p:spPr>
        <p:txBody>
          <a:bodyPr>
            <a:normAutofit/>
          </a:bodyPr>
          <a:lstStyle/>
          <a:p>
            <a:r>
              <a:rPr lang="cs-CZ" sz="2800" dirty="0" smtClean="0"/>
              <a:t>Je původní</a:t>
            </a:r>
          </a:p>
          <a:p>
            <a:r>
              <a:rPr lang="cs-CZ" sz="2800" dirty="0" smtClean="0"/>
              <a:t>Obývá pouště mírného pásma Střední Asie až do Mongolska</a:t>
            </a:r>
          </a:p>
          <a:p>
            <a:r>
              <a:rPr lang="cs-CZ" sz="2800" dirty="0" smtClean="0"/>
              <a:t>Proto snáší vedro i zimu – má hustější srst</a:t>
            </a:r>
            <a:endParaRPr lang="cs-CZ" sz="2800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572000" y="188640"/>
            <a:ext cx="4438836" cy="838200"/>
          </a:xfrm>
          <a:prstGeom prst="rect">
            <a:avLst/>
          </a:prstGeom>
        </p:spPr>
        <p:txBody>
          <a:bodyPr vert="horz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smtClean="0"/>
              <a:t>Velbloud jednohrbý</a:t>
            </a:r>
            <a:endParaRPr lang="cs-CZ" b="1" dirty="0"/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5751748" y="2718056"/>
            <a:ext cx="3259088" cy="3134573"/>
          </a:xfrm>
          <a:prstGeom prst="rect">
            <a:avLst/>
          </a:prstGeom>
        </p:spPr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dirty="0" smtClean="0"/>
              <a:t>Vznikl z dvouhrbého</a:t>
            </a:r>
          </a:p>
          <a:p>
            <a:r>
              <a:rPr lang="cs-CZ" sz="2800" dirty="0" smtClean="0"/>
              <a:t>Obývá pouště severní Afriky a Arábie</a:t>
            </a:r>
          </a:p>
          <a:p>
            <a:r>
              <a:rPr lang="cs-CZ" sz="2800" dirty="0" smtClean="0"/>
              <a:t>chová se pouze v zajetí</a:t>
            </a:r>
            <a:endParaRPr lang="cs-CZ" sz="2800" dirty="0"/>
          </a:p>
        </p:txBody>
      </p:sp>
      <p:pic>
        <p:nvPicPr>
          <p:cNvPr id="1028" name="Picture 4" descr="Camel GIFs | GIFDB.co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64359"/>
            <a:ext cx="2403884" cy="125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rabian Camel (Dromedary) - Natural History on the N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077137"/>
            <a:ext cx="2119141" cy="158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álný popisek 5"/>
          <p:cNvSpPr/>
          <p:nvPr/>
        </p:nvSpPr>
        <p:spPr>
          <a:xfrm>
            <a:off x="4508164" y="1559454"/>
            <a:ext cx="1872208" cy="733028"/>
          </a:xfrm>
          <a:prstGeom prst="wedgeEllipseCallout">
            <a:avLst>
              <a:gd name="adj1" fmla="val 79084"/>
              <a:gd name="adj2" fmla="val -215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Říká se mu </a:t>
            </a:r>
            <a:r>
              <a:rPr lang="cs-CZ" b="1" dirty="0" smtClean="0"/>
              <a:t>Dromedár</a:t>
            </a:r>
            <a:endParaRPr lang="cs-CZ" b="1" dirty="0"/>
          </a:p>
        </p:txBody>
      </p:sp>
      <p:pic>
        <p:nvPicPr>
          <p:cNvPr id="1030" name="Picture 6" descr="4,200+ Bactrian Camel Stock Photos, Pictures &amp; Royalty-Free Images - iStock  | Bactrian camel gobi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9"/>
          <a:stretch/>
        </p:blipFill>
        <p:spPr bwMode="auto">
          <a:xfrm>
            <a:off x="539552" y="1133880"/>
            <a:ext cx="173967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álný popisek 4"/>
          <p:cNvSpPr/>
          <p:nvPr/>
        </p:nvSpPr>
        <p:spPr>
          <a:xfrm>
            <a:off x="2411760" y="1700808"/>
            <a:ext cx="1872208" cy="733028"/>
          </a:xfrm>
          <a:prstGeom prst="wedgeEllipseCallout">
            <a:avLst>
              <a:gd name="adj1" fmla="val -72810"/>
              <a:gd name="adj2" fmla="val -427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/>
              <a:t>Říká se mu </a:t>
            </a:r>
            <a:r>
              <a:rPr lang="cs-CZ" b="1" dirty="0" smtClean="0"/>
              <a:t>Drabař</a:t>
            </a:r>
            <a:endParaRPr lang="cs-CZ" b="1" dirty="0"/>
          </a:p>
        </p:txBody>
      </p:sp>
      <p:sp>
        <p:nvSpPr>
          <p:cNvPr id="12" name="Nadpis 1"/>
          <p:cNvSpPr txBox="1">
            <a:spLocks/>
          </p:cNvSpPr>
          <p:nvPr/>
        </p:nvSpPr>
        <p:spPr>
          <a:xfrm>
            <a:off x="133164" y="188304"/>
            <a:ext cx="4438836" cy="8382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smtClean="0"/>
              <a:t>Velbloud divoký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9047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romedary Royalty-Free Images, Stock Photos &amp; Pictures |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6856"/>
            <a:ext cx="10275095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romedary camel - NamuWik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" name="AutoShape 6" descr="dromedary camel - NamuWik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AutoShape 8" descr="File:76A2ECCD-F5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Obdélníkový popisek 7"/>
          <p:cNvSpPr/>
          <p:nvPr/>
        </p:nvSpPr>
        <p:spPr>
          <a:xfrm>
            <a:off x="539552" y="692696"/>
            <a:ext cx="1952600" cy="864096"/>
          </a:xfrm>
          <a:prstGeom prst="wedgeRectCallout">
            <a:avLst>
              <a:gd name="adj1" fmla="val 103881"/>
              <a:gd name="adj2" fmla="val 86839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V hrbu má zásoby tuku </a:t>
            </a:r>
            <a:r>
              <a:rPr lang="cs-CZ" sz="1100" dirty="0" smtClean="0"/>
              <a:t>(u </a:t>
            </a:r>
            <a:r>
              <a:rPr lang="cs-CZ" sz="1100" dirty="0" err="1" smtClean="0"/>
              <a:t>podvýživených</a:t>
            </a:r>
            <a:r>
              <a:rPr lang="cs-CZ" sz="1100" dirty="0" smtClean="0"/>
              <a:t> nebo nemocných hrb visí)</a:t>
            </a:r>
            <a:endParaRPr lang="cs-CZ" sz="1100" dirty="0"/>
          </a:p>
        </p:txBody>
      </p:sp>
      <p:sp>
        <p:nvSpPr>
          <p:cNvPr id="10" name="Obdélníkový popisek 9"/>
          <p:cNvSpPr/>
          <p:nvPr/>
        </p:nvSpPr>
        <p:spPr>
          <a:xfrm>
            <a:off x="5826976" y="4365104"/>
            <a:ext cx="2722049" cy="1224136"/>
          </a:xfrm>
          <a:prstGeom prst="wedgeRectCallout">
            <a:avLst>
              <a:gd name="adj1" fmla="val -91111"/>
              <a:gd name="adj2" fmla="val -145346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Má 3 žaludky a na vnitřní stěně jsou speciální buňky, které můžou uskladnit zásobu vody</a:t>
            </a:r>
            <a:endParaRPr lang="cs-CZ" sz="1000" dirty="0"/>
          </a:p>
        </p:txBody>
      </p:sp>
      <p:sp>
        <p:nvSpPr>
          <p:cNvPr id="11" name="Obdélníkový popisek 10"/>
          <p:cNvSpPr/>
          <p:nvPr/>
        </p:nvSpPr>
        <p:spPr>
          <a:xfrm>
            <a:off x="3923928" y="260648"/>
            <a:ext cx="2184177" cy="864096"/>
          </a:xfrm>
          <a:prstGeom prst="wedgeRectCallout">
            <a:avLst>
              <a:gd name="adj1" fmla="val -32974"/>
              <a:gd name="adj2" fmla="val 199010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Červené krvinky se můžou 2-3krát zvětšit a zadržet vodu</a:t>
            </a:r>
            <a:endParaRPr lang="cs-CZ" sz="1000" dirty="0"/>
          </a:p>
        </p:txBody>
      </p:sp>
      <p:sp>
        <p:nvSpPr>
          <p:cNvPr id="12" name="Obdélníkový popisek 11"/>
          <p:cNvSpPr/>
          <p:nvPr/>
        </p:nvSpPr>
        <p:spPr>
          <a:xfrm>
            <a:off x="7019160" y="2636912"/>
            <a:ext cx="2127072" cy="864096"/>
          </a:xfrm>
          <a:prstGeom prst="wedgeRectCallout">
            <a:avLst>
              <a:gd name="adj1" fmla="val -22297"/>
              <a:gd name="adj2" fmla="val -130096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Pysky i sliznici úst jsou zdrsněné, takže necítí ostny</a:t>
            </a:r>
            <a:endParaRPr lang="cs-CZ" sz="1000" dirty="0"/>
          </a:p>
        </p:txBody>
      </p:sp>
      <p:sp>
        <p:nvSpPr>
          <p:cNvPr id="13" name="Obdélníkový popisek 12"/>
          <p:cNvSpPr/>
          <p:nvPr/>
        </p:nvSpPr>
        <p:spPr>
          <a:xfrm>
            <a:off x="183007" y="4653136"/>
            <a:ext cx="2016066" cy="1495561"/>
          </a:xfrm>
          <a:prstGeom prst="wedgeRectCallout">
            <a:avLst>
              <a:gd name="adj1" fmla="val 146035"/>
              <a:gd name="adj2" fmla="val 60783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Na chodidlech a na hrudi mají mozoly, protože písek může dosahovat teploty přes 65°C</a:t>
            </a:r>
            <a:endParaRPr lang="cs-CZ" sz="1000" dirty="0"/>
          </a:p>
        </p:txBody>
      </p:sp>
      <p:sp>
        <p:nvSpPr>
          <p:cNvPr id="14" name="Obdélníkový popisek 13"/>
          <p:cNvSpPr/>
          <p:nvPr/>
        </p:nvSpPr>
        <p:spPr>
          <a:xfrm>
            <a:off x="6660232" y="260648"/>
            <a:ext cx="2184177" cy="864096"/>
          </a:xfrm>
          <a:prstGeom prst="wedgeRectCallout">
            <a:avLst>
              <a:gd name="adj1" fmla="val -52232"/>
              <a:gd name="adj2" fmla="val 120702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Mají zatažitelné uši i nozdry (ochrana před písečnou bouří)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50046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cs-CZ" b="1" dirty="0" smtClean="0"/>
              <a:t>Lama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1972816"/>
          </a:xfrm>
        </p:spPr>
        <p:txBody>
          <a:bodyPr/>
          <a:lstStyle/>
          <a:p>
            <a:r>
              <a:rPr lang="cs-CZ" dirty="0" smtClean="0"/>
              <a:t>Typické zvíře And v Jižní Americe</a:t>
            </a:r>
          </a:p>
          <a:p>
            <a:r>
              <a:rPr lang="cs-CZ" dirty="0" smtClean="0"/>
              <a:t>Příbuzná velbloudů</a:t>
            </a:r>
          </a:p>
          <a:p>
            <a:r>
              <a:rPr lang="cs-CZ" dirty="0" smtClean="0"/>
              <a:t>Ceněná srst (vlna)</a:t>
            </a:r>
            <a:endParaRPr lang="cs-CZ" dirty="0"/>
          </a:p>
        </p:txBody>
      </p:sp>
      <p:sp>
        <p:nvSpPr>
          <p:cNvPr id="4" name="AutoShape 2" descr="Lama guanako (Lama guanicoe) | ChovZvířat.c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" name="AutoShape 4" descr="Lama guanako (Lama guanicoe) | ChovZvířat.c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AutoShape 6" descr="https://www.chovzvirat.cz/temp/images/zvirata/lama-guanako_xai32wv-1000-1000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7" name="AutoShape 8" descr="https://www.chovzvirat.cz/temp/images/zvirata/lama-guanako_xai32wv-1000-1000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35" y="2996952"/>
            <a:ext cx="486675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11" descr="Lama vikuňa (Vicugna vicugna) | ChovZvířat.c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476" y="3645024"/>
            <a:ext cx="405401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 descr="Lama krotká – Wikipedi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338" y="1664820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Vývojový diagram: alternativní postup 8"/>
          <p:cNvSpPr/>
          <p:nvPr/>
        </p:nvSpPr>
        <p:spPr>
          <a:xfrm>
            <a:off x="460375" y="3140968"/>
            <a:ext cx="1159297" cy="360040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err="1" smtClean="0"/>
              <a:t>Guanako</a:t>
            </a:r>
            <a:endParaRPr lang="cs-CZ" dirty="0"/>
          </a:p>
        </p:txBody>
      </p:sp>
      <p:sp>
        <p:nvSpPr>
          <p:cNvPr id="13" name="Vývojový diagram: alternativní postup 12"/>
          <p:cNvSpPr/>
          <p:nvPr/>
        </p:nvSpPr>
        <p:spPr>
          <a:xfrm>
            <a:off x="7812360" y="3789040"/>
            <a:ext cx="962914" cy="360040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Vikuňa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4" name="Vývojový diagram: alternativní postup 13"/>
          <p:cNvSpPr/>
          <p:nvPr/>
        </p:nvSpPr>
        <p:spPr>
          <a:xfrm>
            <a:off x="7596336" y="1323680"/>
            <a:ext cx="962915" cy="360040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Alpaka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3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cs-CZ" b="1" dirty="0" smtClean="0"/>
              <a:t>Hroch obojživelný</a:t>
            </a:r>
            <a:br>
              <a:rPr lang="cs-CZ" b="1" dirty="0" smtClean="0"/>
            </a:br>
            <a:r>
              <a:rPr lang="cs-CZ" sz="2000" i="1" dirty="0" smtClean="0"/>
              <a:t>(</a:t>
            </a:r>
            <a:r>
              <a:rPr lang="cs-CZ" sz="2000" i="1" dirty="0" err="1" smtClean="0"/>
              <a:t>Hippopotamus</a:t>
            </a:r>
            <a:r>
              <a:rPr lang="cs-CZ" sz="2000" i="1" dirty="0" smtClean="0"/>
              <a:t> </a:t>
            </a:r>
            <a:r>
              <a:rPr lang="cs-CZ" sz="2000" i="1" dirty="0" err="1" smtClean="0"/>
              <a:t>amphibius</a:t>
            </a:r>
            <a:r>
              <a:rPr lang="cs-CZ" sz="2000" i="1" dirty="0" smtClean="0"/>
              <a:t>)</a:t>
            </a:r>
            <a:endParaRPr lang="cs-CZ" sz="2000" i="1" dirty="0"/>
          </a:p>
        </p:txBody>
      </p:sp>
      <p:pic>
        <p:nvPicPr>
          <p:cNvPr id="3074" name="Picture 2" descr="Hippos Are in Trouble. Will an Endangered Listing Save Them? - Yale E3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896" y="1268760"/>
            <a:ext cx="7099104" cy="399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10 Interesting Facts to Know About Hipp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557" y="2420888"/>
            <a:ext cx="6658267" cy="443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59595"/>
            <a:ext cx="3995936" cy="4525963"/>
          </a:xfrm>
        </p:spPr>
        <p:txBody>
          <a:bodyPr>
            <a:normAutofit/>
          </a:bodyPr>
          <a:lstStyle/>
          <a:p>
            <a:r>
              <a:rPr lang="cs-CZ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Žije pouze </a:t>
            </a:r>
            <a:r>
              <a:rPr lang="cs-CZ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Africe</a:t>
            </a:r>
          </a:p>
          <a:p>
            <a:r>
              <a:rPr lang="cs-CZ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 silnou </a:t>
            </a:r>
            <a:r>
              <a:rPr lang="cs-CZ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kůži    </a:t>
            </a:r>
            <a:r>
              <a:rPr lang="cs-CZ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(„hroší kůž</a:t>
            </a:r>
            <a:r>
              <a:rPr lang="cs-CZ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e“)</a:t>
            </a:r>
          </a:p>
          <a:p>
            <a:r>
              <a:rPr lang="cs-CZ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Přes den je </a:t>
            </a:r>
            <a:r>
              <a:rPr lang="cs-CZ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</a:t>
            </a:r>
            <a:r>
              <a:rPr lang="cs-CZ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vodě</a:t>
            </a:r>
            <a:r>
              <a:rPr lang="cs-CZ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po </a:t>
            </a:r>
            <a:r>
              <a:rPr lang="cs-CZ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západu slu</a:t>
            </a:r>
            <a:r>
              <a:rPr lang="cs-CZ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nce se pase</a:t>
            </a:r>
          </a:p>
          <a:p>
            <a:r>
              <a:rPr lang="cs-CZ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Velké kůlové zuby</a:t>
            </a:r>
          </a:p>
          <a:p>
            <a:r>
              <a:rPr lang="cs-CZ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Obávané zvíře pro čluny</a:t>
            </a:r>
          </a:p>
        </p:txBody>
      </p:sp>
      <p:pic>
        <p:nvPicPr>
          <p:cNvPr id="3079" name="Picture 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73216"/>
            <a:ext cx="2013130" cy="1240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286496"/>
            <a:ext cx="2322240" cy="141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068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</TotalTime>
  <Words>194</Words>
  <Application>Microsoft Office PowerPoint</Application>
  <PresentationFormat>Předvádění na obrazovce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Motiv systému Office</vt:lpstr>
      <vt:lpstr>SUDOKOPYTNÍCI</vt:lpstr>
      <vt:lpstr>Prase divoké</vt:lpstr>
      <vt:lpstr>Prezentace aplikace PowerPoint</vt:lpstr>
      <vt:lpstr>Prezentace aplikace PowerPoint</vt:lpstr>
      <vt:lpstr>Lama</vt:lpstr>
      <vt:lpstr>Hroch obojživelný (Hippopotamus amphibius)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SUDOKOPYTNÍCI</dc:title>
  <dc:creator>Mgr. Michal Tóth</dc:creator>
  <cp:lastModifiedBy>Mgr. Michal Tóth</cp:lastModifiedBy>
  <cp:revision>14</cp:revision>
  <dcterms:created xsi:type="dcterms:W3CDTF">2022-11-03T20:47:33Z</dcterms:created>
  <dcterms:modified xsi:type="dcterms:W3CDTF">2026-06-15T20:06:18Z</dcterms:modified>
</cp:coreProperties>
</file>