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7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734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05E0F-4C48-4863-B782-1D2EC3D3D98C}" type="datetimeFigureOut">
              <a:rPr lang="cs-CZ" smtClean="0"/>
              <a:t>15.06.2026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239C2-01B4-43FE-AB76-16EC76506CA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60341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05E0F-4C48-4863-B782-1D2EC3D3D98C}" type="datetimeFigureOut">
              <a:rPr lang="cs-CZ" smtClean="0"/>
              <a:t>15.06.2026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239C2-01B4-43FE-AB76-16EC76506CA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00754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05E0F-4C48-4863-B782-1D2EC3D3D98C}" type="datetimeFigureOut">
              <a:rPr lang="cs-CZ" smtClean="0"/>
              <a:t>15.06.2026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239C2-01B4-43FE-AB76-16EC76506CA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1503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05E0F-4C48-4863-B782-1D2EC3D3D98C}" type="datetimeFigureOut">
              <a:rPr lang="cs-CZ" smtClean="0"/>
              <a:t>15.06.2026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239C2-01B4-43FE-AB76-16EC76506CA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67948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05E0F-4C48-4863-B782-1D2EC3D3D98C}" type="datetimeFigureOut">
              <a:rPr lang="cs-CZ" smtClean="0"/>
              <a:t>15.06.2026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239C2-01B4-43FE-AB76-16EC76506CA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10387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05E0F-4C48-4863-B782-1D2EC3D3D98C}" type="datetimeFigureOut">
              <a:rPr lang="cs-CZ" smtClean="0"/>
              <a:t>15.06.2026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239C2-01B4-43FE-AB76-16EC76506CA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7328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05E0F-4C48-4863-B782-1D2EC3D3D98C}" type="datetimeFigureOut">
              <a:rPr lang="cs-CZ" smtClean="0"/>
              <a:t>15.06.2026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239C2-01B4-43FE-AB76-16EC76506CA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43055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05E0F-4C48-4863-B782-1D2EC3D3D98C}" type="datetimeFigureOut">
              <a:rPr lang="cs-CZ" smtClean="0"/>
              <a:t>15.06.2026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239C2-01B4-43FE-AB76-16EC76506CA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7407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05E0F-4C48-4863-B782-1D2EC3D3D98C}" type="datetimeFigureOut">
              <a:rPr lang="cs-CZ" smtClean="0"/>
              <a:t>15.06.2026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239C2-01B4-43FE-AB76-16EC76506CA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13819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05E0F-4C48-4863-B782-1D2EC3D3D98C}" type="datetimeFigureOut">
              <a:rPr lang="cs-CZ" smtClean="0"/>
              <a:t>15.06.2026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239C2-01B4-43FE-AB76-16EC76506CA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60337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05E0F-4C48-4863-B782-1D2EC3D3D98C}" type="datetimeFigureOut">
              <a:rPr lang="cs-CZ" smtClean="0"/>
              <a:t>15.06.2026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F239C2-01B4-43FE-AB76-16EC76506CA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5008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blinds dir="vert"/>
      </p:transition>
    </mc:Choice>
    <mc:Fallback xmlns="">
      <p:transition spd="slow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D05E0F-4C48-4863-B782-1D2EC3D3D98C}" type="datetimeFigureOut">
              <a:rPr lang="cs-CZ" smtClean="0"/>
              <a:t>15.06.2026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F239C2-01B4-43FE-AB76-16EC76506CA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31096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:blinds dir="vert"/>
      </p:transition>
    </mc:Choice>
    <mc:Fallback xmlns="">
      <p:transition spd="slow">
        <p:blinds dir="vert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gif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5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gif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7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razsky.denik.cz/nehody/zena-kterou-v-praze-ustkla-mamba-zemrela-jeji-smrt-ale-s-hadem-nesouvisi-20181012.html" TargetMode="Externa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gif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512120" y="1719096"/>
            <a:ext cx="7848872" cy="31700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200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/>
                <a:latin typeface="Arial Black" panose="020B0A04020102020204" pitchFamily="34" charset="0"/>
              </a:rPr>
              <a:t>HADI</a:t>
            </a:r>
            <a:endParaRPr lang="cs-CZ" sz="200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/>
              <a:latin typeface="Arial Black" panose="020B0A04020102020204" pitchFamily="34" charset="0"/>
            </a:endParaRPr>
          </a:p>
        </p:txBody>
      </p:sp>
      <p:pic>
        <p:nvPicPr>
          <p:cNvPr id="1026" name="Picture 2" descr="Asklépios – Wikipedi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8404" y="1196752"/>
            <a:ext cx="1728400" cy="4407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4436556" y="5733256"/>
            <a:ext cx="10715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err="1" smtClean="0"/>
              <a:t>Asklépios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85167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4904"/>
            <a:ext cx="8229600" cy="893816"/>
          </a:xfrm>
        </p:spPr>
        <p:txBody>
          <a:bodyPr/>
          <a:lstStyle/>
          <a:p>
            <a:r>
              <a:rPr lang="cs-CZ" dirty="0" smtClean="0">
                <a:blipFill>
                  <a:blip r:embed="rId2"/>
                  <a:stretch>
                    <a:fillRect/>
                  </a:stretch>
                </a:blipFill>
                <a:latin typeface="Arial Black" panose="020B0A04020102020204" pitchFamily="34" charset="0"/>
              </a:rPr>
              <a:t>Společné znaky</a:t>
            </a:r>
            <a:endParaRPr lang="cs-CZ" dirty="0">
              <a:blipFill>
                <a:blip r:embed="rId2"/>
                <a:stretch>
                  <a:fillRect/>
                </a:stretch>
              </a:blipFill>
              <a:latin typeface="Arial Black" panose="020B0A04020102020204" pitchFamily="34" charset="0"/>
            </a:endParaRPr>
          </a:p>
        </p:txBody>
      </p:sp>
      <p:pic>
        <p:nvPicPr>
          <p:cNvPr id="1026" name="Picture 2" descr="Snake Dentition - Whole Eart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327564"/>
            <a:ext cx="5076056" cy="3530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Where is the jacobson organ locate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7" y="4509120"/>
            <a:ext cx="4149959" cy="2348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95536" y="764704"/>
            <a:ext cx="8229600" cy="4525963"/>
          </a:xfrm>
        </p:spPr>
        <p:txBody>
          <a:bodyPr/>
          <a:lstStyle/>
          <a:p>
            <a:pPr>
              <a:buBlip>
                <a:blip r:embed="rId5"/>
              </a:buBlip>
            </a:pPr>
            <a:r>
              <a:rPr lang="cs-CZ" dirty="0" smtClean="0"/>
              <a:t>Pružné vazy a rozdvojené čelisti, které umožňují nadrozměrné otevření úst</a:t>
            </a:r>
          </a:p>
          <a:p>
            <a:pPr>
              <a:buBlip>
                <a:blip r:embed="rId5"/>
              </a:buBlip>
            </a:pPr>
            <a:r>
              <a:rPr lang="cs-CZ" dirty="0" smtClean="0"/>
              <a:t>Přední – jedové a zadní zuby </a:t>
            </a:r>
            <a:r>
              <a:rPr lang="cs-CZ" dirty="0"/>
              <a:t>(</a:t>
            </a:r>
            <a:r>
              <a:rPr lang="cs-CZ" dirty="0" smtClean="0"/>
              <a:t>nejedové)</a:t>
            </a:r>
            <a:endParaRPr lang="cs-CZ" dirty="0" smtClean="0"/>
          </a:p>
          <a:p>
            <a:pPr>
              <a:buBlip>
                <a:blip r:embed="rId5"/>
              </a:buBlip>
            </a:pPr>
            <a:r>
              <a:rPr lang="cs-CZ" dirty="0" err="1" smtClean="0"/>
              <a:t>Jacobsonův</a:t>
            </a:r>
            <a:r>
              <a:rPr lang="cs-CZ" dirty="0" smtClean="0"/>
              <a:t> orgán – </a:t>
            </a:r>
            <a:r>
              <a:rPr lang="cs-CZ" sz="2400" dirty="0" smtClean="0"/>
              <a:t>na </a:t>
            </a:r>
            <a:r>
              <a:rPr lang="cs-CZ" sz="2400" dirty="0" smtClean="0"/>
              <a:t>rozeklaném </a:t>
            </a:r>
            <a:r>
              <a:rPr lang="cs-CZ" sz="2400" dirty="0" smtClean="0"/>
              <a:t>jazyku se rozpouští pachy, které putují k senzorům v horním </a:t>
            </a:r>
            <a:r>
              <a:rPr lang="cs-CZ" sz="2400" dirty="0" err="1" smtClean="0"/>
              <a:t>patřě</a:t>
            </a:r>
            <a:r>
              <a:rPr lang="cs-CZ" sz="2400" dirty="0" smtClean="0"/>
              <a:t> úst</a:t>
            </a:r>
          </a:p>
          <a:p>
            <a:pPr>
              <a:buBlip>
                <a:blip r:embed="rId5"/>
              </a:buBlip>
            </a:pPr>
            <a:r>
              <a:rPr lang="cs-CZ" dirty="0" smtClean="0"/>
              <a:t>Kůži svlékají vcelku</a:t>
            </a:r>
          </a:p>
        </p:txBody>
      </p:sp>
      <p:sp>
        <p:nvSpPr>
          <p:cNvPr id="4" name="Ohnutý roh 3"/>
          <p:cNvSpPr/>
          <p:nvPr/>
        </p:nvSpPr>
        <p:spPr>
          <a:xfrm>
            <a:off x="7467128" y="1844824"/>
            <a:ext cx="1008112" cy="576064"/>
          </a:xfrm>
          <a:prstGeom prst="foldedCorner">
            <a:avLst>
              <a:gd name="adj" fmla="val 34128"/>
            </a:avLst>
          </a:prstGeom>
          <a:blipFill>
            <a:blip r:embed="rId6"/>
            <a:tile tx="0" ty="0" sx="100000" sy="100000" flip="none" algn="tl"/>
          </a:blipFill>
          <a:ln w="3175"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dirty="0" smtClean="0"/>
              <a:t>Užovky!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36778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100"/>
                            </p:stCondLst>
                            <p:childTnLst>
                              <p:par>
                                <p:cTn id="2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>
                <a:blipFill>
                  <a:blip r:embed="rId2"/>
                  <a:stretch>
                    <a:fillRect/>
                  </a:stretch>
                </a:blipFill>
                <a:latin typeface="Arial Black" panose="020B0A04020102020204" pitchFamily="34" charset="0"/>
              </a:rPr>
              <a:t>Užovka obojková</a:t>
            </a:r>
            <a:endParaRPr lang="cs-CZ" dirty="0">
              <a:blipFill>
                <a:blip r:embed="rId2"/>
                <a:stretch>
                  <a:fillRect/>
                </a:stretch>
              </a:blipFill>
              <a:latin typeface="Arial Black" panose="020B0A0402010202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044824"/>
          </a:xfrm>
        </p:spPr>
        <p:txBody>
          <a:bodyPr/>
          <a:lstStyle/>
          <a:p>
            <a:pPr>
              <a:buBlip>
                <a:blip r:embed="rId3"/>
              </a:buBlip>
            </a:pPr>
            <a:r>
              <a:rPr lang="cs-CZ" dirty="0" smtClean="0"/>
              <a:t>Náš nejběžnější had</a:t>
            </a:r>
          </a:p>
          <a:p>
            <a:pPr>
              <a:buBlip>
                <a:blip r:embed="rId3"/>
              </a:buBlip>
            </a:pPr>
            <a:r>
              <a:rPr lang="cs-CZ" dirty="0" smtClean="0"/>
              <a:t>Na souši, na stromech i ve vodě loví žáby, ještěrky, hlodavce, mladé ptáky, vejce, …</a:t>
            </a:r>
          </a:p>
        </p:txBody>
      </p:sp>
      <p:pic>
        <p:nvPicPr>
          <p:cNvPr id="1028" name="Picture 4" descr="Užovka obojková - lexikon zvířa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48953"/>
            <a:ext cx="4464496" cy="2509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Užovka obojková (Natrix natrix) » Rybářský rozcestník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4496" y="3750910"/>
            <a:ext cx="4679503" cy="3107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118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cs-CZ" dirty="0" smtClean="0">
                <a:blipFill>
                  <a:blip r:embed="rId2"/>
                  <a:stretch>
                    <a:fillRect/>
                  </a:stretch>
                </a:blipFill>
                <a:latin typeface="Arial Black" panose="020B0A04020102020204" pitchFamily="34" charset="0"/>
              </a:rPr>
              <a:t>Zmije obecná</a:t>
            </a:r>
            <a:endParaRPr lang="cs-CZ" dirty="0">
              <a:blipFill>
                <a:blip r:embed="rId2"/>
                <a:stretch>
                  <a:fillRect/>
                </a:stretch>
              </a:blipFill>
              <a:latin typeface="Arial Black" panose="020B0A04020102020204" pitchFamily="34" charset="0"/>
            </a:endParaRPr>
          </a:p>
        </p:txBody>
      </p:sp>
      <p:pic>
        <p:nvPicPr>
          <p:cNvPr id="2050" name="Picture 2" descr="První pomoc - uštknutí zmijí — mojeambulance.c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758859"/>
            <a:ext cx="6136760" cy="4091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980728"/>
            <a:ext cx="8229600" cy="2592288"/>
          </a:xfrm>
        </p:spPr>
        <p:txBody>
          <a:bodyPr/>
          <a:lstStyle/>
          <a:p>
            <a:pPr>
              <a:buBlip>
                <a:blip r:embed="rId4"/>
              </a:buBlip>
            </a:pPr>
            <a:r>
              <a:rPr lang="cs-CZ" dirty="0"/>
              <a:t>náš jediný jedovatý had</a:t>
            </a:r>
          </a:p>
          <a:p>
            <a:pPr>
              <a:buBlip>
                <a:blip r:embed="rId4"/>
              </a:buBlip>
            </a:pPr>
            <a:r>
              <a:rPr lang="cs-CZ" dirty="0" smtClean="0"/>
              <a:t>typická kresba</a:t>
            </a:r>
          </a:p>
          <a:p>
            <a:pPr>
              <a:buBlip>
                <a:blip r:embed="rId4"/>
              </a:buBlip>
            </a:pPr>
            <a:r>
              <a:rPr lang="cs-CZ" dirty="0"/>
              <a:t>rodí živá mláďata</a:t>
            </a:r>
          </a:p>
          <a:p>
            <a:pPr>
              <a:buBlip>
                <a:blip r:embed="rId4"/>
              </a:buBlip>
            </a:pPr>
            <a:r>
              <a:rPr lang="cs-CZ" dirty="0" smtClean="0"/>
              <a:t>je plachá</a:t>
            </a:r>
          </a:p>
        </p:txBody>
      </p:sp>
      <p:pic>
        <p:nvPicPr>
          <p:cNvPr id="3074" name="Picture 2" descr="Here's Where The Dodge Muscle Car From Viper Is Today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69712"/>
            <a:ext cx="5820426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ovéPole 3"/>
          <p:cNvSpPr txBox="1"/>
          <p:nvPr/>
        </p:nvSpPr>
        <p:spPr>
          <a:xfrm>
            <a:off x="179512" y="4077072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smtClean="0">
                <a:solidFill>
                  <a:schemeClr val="bg1"/>
                </a:solidFill>
              </a:rPr>
              <a:t>Dodge </a:t>
            </a:r>
            <a:r>
              <a:rPr lang="cs-CZ" b="1" dirty="0" err="1" smtClean="0">
                <a:solidFill>
                  <a:schemeClr val="bg1"/>
                </a:solidFill>
              </a:rPr>
              <a:t>Viper</a:t>
            </a:r>
            <a:endParaRPr lang="cs-CZ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1688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1520" y="0"/>
            <a:ext cx="8373616" cy="1196752"/>
          </a:xfrm>
        </p:spPr>
        <p:txBody>
          <a:bodyPr>
            <a:normAutofit fontScale="90000"/>
          </a:bodyPr>
          <a:lstStyle/>
          <a:p>
            <a:r>
              <a:rPr lang="cs-CZ" dirty="0" smtClean="0">
                <a:blipFill>
                  <a:blip r:embed="rId2"/>
                  <a:stretch>
                    <a:fillRect/>
                  </a:stretch>
                </a:blipFill>
                <a:latin typeface="Arial Black" panose="020B0A04020102020204" pitchFamily="34" charset="0"/>
              </a:rPr>
              <a:t>Kobra královská (Brejlovec)</a:t>
            </a:r>
            <a:endParaRPr lang="cs-CZ" dirty="0">
              <a:blipFill>
                <a:blip r:embed="rId2"/>
                <a:stretch>
                  <a:fillRect/>
                </a:stretch>
              </a:blipFill>
              <a:latin typeface="Arial Black" panose="020B0A04020102020204" pitchFamily="34" charset="0"/>
            </a:endParaRPr>
          </a:p>
        </p:txBody>
      </p:sp>
      <p:pic>
        <p:nvPicPr>
          <p:cNvPr id="3074" name="Picture 2" descr="Kobra indická, informace o fauně Srí Lanky | CK Mund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703919"/>
            <a:ext cx="4248472" cy="3192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Lidé a jedovaté kobry: Nebezpečné krasavice s kápí | 100+1 zahraniční  zajímavos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867" y="3933056"/>
            <a:ext cx="3071132" cy="2950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vikr na čtení NOOZ červená - ProČtení.cz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60" t="2363" r="13322"/>
          <a:stretch/>
        </p:blipFill>
        <p:spPr bwMode="auto">
          <a:xfrm>
            <a:off x="6050453" y="3933056"/>
            <a:ext cx="1297742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79512" y="836712"/>
            <a:ext cx="8229600" cy="3438126"/>
          </a:xfrm>
        </p:spPr>
        <p:txBody>
          <a:bodyPr/>
          <a:lstStyle/>
          <a:p>
            <a:pPr>
              <a:buBlip>
                <a:blip r:embed="rId6"/>
              </a:buBlip>
            </a:pPr>
            <a:r>
              <a:rPr lang="cs-CZ" dirty="0" smtClean="0"/>
              <a:t>Největší jedovatý had – velké množství jedu</a:t>
            </a:r>
          </a:p>
          <a:p>
            <a:pPr>
              <a:buBlip>
                <a:blip r:embed="rId6"/>
              </a:buBlip>
            </a:pPr>
            <a:r>
              <a:rPr lang="cs-CZ" dirty="0" smtClean="0"/>
              <a:t>Roztažitelná kůže na krku – „kápě“ se vzorem</a:t>
            </a:r>
          </a:p>
          <a:p>
            <a:pPr>
              <a:buBlip>
                <a:blip r:embed="rId6"/>
              </a:buBlip>
            </a:pPr>
            <a:r>
              <a:rPr lang="cs-CZ" dirty="0" smtClean="0"/>
              <a:t>Indie a JV Asie, hlídá hnízdo</a:t>
            </a:r>
          </a:p>
          <a:p>
            <a:pPr>
              <a:buBlip>
                <a:blip r:embed="rId6"/>
              </a:buBlip>
            </a:pPr>
            <a:r>
              <a:rPr lang="cs-CZ" dirty="0" smtClean="0"/>
              <a:t>Někdy se chová – neslyší, ale reaguje na pohyb</a:t>
            </a:r>
          </a:p>
          <a:p>
            <a:pPr>
              <a:buBlip>
                <a:blip r:embed="rId6"/>
              </a:buBlip>
            </a:pPr>
            <a:r>
              <a:rPr lang="cs-CZ" dirty="0" smtClean="0"/>
              <a:t>Živí se jinými hady (i kobrami), ale není vůči jedu imunní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15955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1520" y="0"/>
            <a:ext cx="8373616" cy="1052736"/>
          </a:xfrm>
        </p:spPr>
        <p:txBody>
          <a:bodyPr>
            <a:normAutofit/>
          </a:bodyPr>
          <a:lstStyle/>
          <a:p>
            <a:r>
              <a:rPr lang="cs-CZ" dirty="0" smtClean="0">
                <a:blipFill>
                  <a:blip r:embed="rId2"/>
                  <a:stretch>
                    <a:fillRect/>
                  </a:stretch>
                </a:blipFill>
                <a:latin typeface="Arial Black" panose="020B0A04020102020204" pitchFamily="34" charset="0"/>
              </a:rPr>
              <a:t>Kobra černokrká</a:t>
            </a:r>
            <a:endParaRPr lang="cs-CZ" dirty="0">
              <a:blipFill>
                <a:blip r:embed="rId2"/>
                <a:stretch>
                  <a:fillRect/>
                </a:stretch>
              </a:blipFill>
              <a:latin typeface="Arial Black" panose="020B0A0402010202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79512" y="908720"/>
            <a:ext cx="8229600" cy="2088232"/>
          </a:xfrm>
        </p:spPr>
        <p:txBody>
          <a:bodyPr/>
          <a:lstStyle/>
          <a:p>
            <a:pPr>
              <a:buBlip>
                <a:blip r:embed="rId3"/>
              </a:buBlip>
            </a:pPr>
            <a:r>
              <a:rPr lang="cs-CZ" dirty="0" smtClean="0"/>
              <a:t>žije v J a V Africe</a:t>
            </a:r>
          </a:p>
          <a:p>
            <a:pPr>
              <a:buBlip>
                <a:blip r:embed="rId3"/>
              </a:buBlip>
            </a:pPr>
            <a:r>
              <a:rPr lang="cs-CZ" dirty="0" smtClean="0"/>
              <a:t>Umí jed i plivat</a:t>
            </a:r>
          </a:p>
          <a:p>
            <a:pPr>
              <a:buBlip>
                <a:blip r:embed="rId3"/>
              </a:buBlip>
            </a:pPr>
            <a:r>
              <a:rPr lang="cs-CZ" dirty="0" smtClean="0"/>
              <a:t>Při uštknutí zůstává zakousnutá</a:t>
            </a:r>
          </a:p>
          <a:p>
            <a:endParaRPr lang="cs-CZ" dirty="0"/>
          </a:p>
        </p:txBody>
      </p:sp>
      <p:pic>
        <p:nvPicPr>
          <p:cNvPr id="1026" name="Picture 2" descr="Deadly venomous Black-necked spiting cobra (Naja nigricollis), wild snake  in Kenya, black snake - YouTub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656054"/>
            <a:ext cx="7444951" cy="4187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B410a-NTB\Downloads\221026023345-02-cobra-survival-1026-spitting-cobra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2151" y="908720"/>
            <a:ext cx="2944329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3724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cs-CZ" dirty="0" smtClean="0">
                <a:blipFill>
                  <a:blip r:embed="rId2"/>
                  <a:stretch>
                    <a:fillRect/>
                  </a:stretch>
                </a:blipFill>
                <a:latin typeface="Arial Black" panose="020B0A04020102020204" pitchFamily="34" charset="0"/>
              </a:rPr>
              <a:t>Chřestýš</a:t>
            </a:r>
            <a:endParaRPr lang="cs-CZ" dirty="0">
              <a:blipFill>
                <a:blip r:embed="rId2"/>
                <a:stretch>
                  <a:fillRect/>
                </a:stretch>
              </a:blipFill>
              <a:latin typeface="Arial Black" panose="020B0A04020102020204" pitchFamily="34" charset="0"/>
            </a:endParaRPr>
          </a:p>
        </p:txBody>
      </p:sp>
      <p:pic>
        <p:nvPicPr>
          <p:cNvPr id="4098" name="Picture 2" descr="Rattlesnakes change their rattle frequency based on nearby threats | CN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12975"/>
            <a:ext cx="9144001" cy="5145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1520" y="1124744"/>
            <a:ext cx="8712968" cy="4525963"/>
          </a:xfrm>
        </p:spPr>
        <p:txBody>
          <a:bodyPr/>
          <a:lstStyle/>
          <a:p>
            <a:pPr>
              <a:buBlip>
                <a:blip r:embed="rId4"/>
              </a:buBlip>
            </a:pPr>
            <a:r>
              <a:rPr lang="cs-CZ" dirty="0" smtClean="0"/>
              <a:t>na konci těla má </a:t>
            </a:r>
            <a:r>
              <a:rPr lang="cs-CZ" b="1" dirty="0" smtClean="0"/>
              <a:t>chřestidlo</a:t>
            </a:r>
            <a:r>
              <a:rPr lang="cs-CZ" dirty="0" smtClean="0"/>
              <a:t> – s každým svlékáním</a:t>
            </a:r>
            <a:r>
              <a:rPr lang="cs-CZ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přibude další článek</a:t>
            </a:r>
          </a:p>
          <a:p>
            <a:pPr>
              <a:buBlip>
                <a:blip r:embed="rId4"/>
              </a:buBlip>
            </a:pPr>
            <a:r>
              <a:rPr lang="cs-CZ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má schopnost </a:t>
            </a:r>
            <a:r>
              <a:rPr lang="cs-CZ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termovize</a:t>
            </a:r>
            <a:endParaRPr lang="cs-CZ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Blip>
                <a:blip r:embed="rId4"/>
              </a:buBlip>
            </a:pPr>
            <a:r>
              <a:rPr lang="cs-CZ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Jedovatost závisí od místa, kde žijí              (Severní Amerika)</a:t>
            </a:r>
            <a:endParaRPr lang="cs-CZ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15955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1143000"/>
          </a:xfrm>
        </p:spPr>
        <p:txBody>
          <a:bodyPr>
            <a:normAutofit/>
          </a:bodyPr>
          <a:lstStyle/>
          <a:p>
            <a:r>
              <a:rPr lang="cs-CZ" dirty="0" smtClean="0">
                <a:blipFill>
                  <a:blip r:embed="rId2"/>
                  <a:stretch>
                    <a:fillRect/>
                  </a:stretch>
                </a:blipFill>
                <a:latin typeface="Arial Black" panose="020B0A04020102020204" pitchFamily="34" charset="0"/>
              </a:rPr>
              <a:t> Korálovec </a:t>
            </a:r>
            <a:r>
              <a:rPr lang="en-US" dirty="0" smtClean="0">
                <a:blipFill>
                  <a:blip r:embed="rId2"/>
                  <a:stretch>
                    <a:fillRect/>
                  </a:stretch>
                </a:blipFill>
                <a:latin typeface="Arial Black" panose="020B0A04020102020204" pitchFamily="34" charset="0"/>
              </a:rPr>
              <a:t>&amp;</a:t>
            </a:r>
            <a:r>
              <a:rPr lang="cs-CZ" dirty="0" smtClean="0">
                <a:blipFill>
                  <a:blip r:embed="rId2"/>
                  <a:stretch>
                    <a:fillRect/>
                  </a:stretch>
                </a:blipFill>
                <a:latin typeface="Arial Black" panose="020B0A04020102020204" pitchFamily="34" charset="0"/>
              </a:rPr>
              <a:t> Korálovka</a:t>
            </a:r>
            <a:endParaRPr lang="cs-CZ" dirty="0">
              <a:blipFill>
                <a:blip r:embed="rId2"/>
                <a:stretch>
                  <a:fillRect/>
                </a:stretch>
              </a:blipFill>
              <a:latin typeface="Arial Black" panose="020B0A0402010202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124744"/>
            <a:ext cx="7355160" cy="1872208"/>
          </a:xfrm>
        </p:spPr>
        <p:txBody>
          <a:bodyPr/>
          <a:lstStyle/>
          <a:p>
            <a:pPr>
              <a:buBlip>
                <a:blip r:embed="rId3"/>
              </a:buBlip>
            </a:pPr>
            <a:r>
              <a:rPr lang="cs-CZ" dirty="0" smtClean="0"/>
              <a:t>„Červená a černá, ta jedu nezná.</a:t>
            </a:r>
          </a:p>
          <a:p>
            <a:pPr marL="0" indent="0">
              <a:buNone/>
            </a:pPr>
            <a:r>
              <a:rPr lang="cs-CZ" dirty="0" smtClean="0"/>
              <a:t>     Červená a žlutá, smrt tě čeká krutá“.</a:t>
            </a:r>
          </a:p>
          <a:p>
            <a:pPr>
              <a:buBlip>
                <a:blip r:embed="rId3"/>
              </a:buBlip>
            </a:pPr>
            <a:r>
              <a:rPr lang="cs-CZ" dirty="0" smtClean="0"/>
              <a:t>Střední a Jižní Amerika</a:t>
            </a:r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2802878"/>
            <a:ext cx="6084168" cy="4055122"/>
          </a:xfrm>
          <a:prstGeom prst="rect">
            <a:avLst/>
          </a:prstGeom>
        </p:spPr>
      </p:pic>
      <p:sp>
        <p:nvSpPr>
          <p:cNvPr id="4" name="Popisek se šipkou doprava 3"/>
          <p:cNvSpPr/>
          <p:nvPr/>
        </p:nvSpPr>
        <p:spPr>
          <a:xfrm>
            <a:off x="107504" y="3429000"/>
            <a:ext cx="1872208" cy="2160240"/>
          </a:xfrm>
          <a:prstGeom prst="rightArrowCallout">
            <a:avLst>
              <a:gd name="adj1" fmla="val 25000"/>
              <a:gd name="adj2" fmla="val 26411"/>
              <a:gd name="adj3" fmla="val 26314"/>
              <a:gd name="adj4" fmla="val 65853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b="1" dirty="0" smtClean="0"/>
              <a:t>Korálovka</a:t>
            </a:r>
          </a:p>
          <a:p>
            <a:pPr algn="ctr"/>
            <a:r>
              <a:rPr lang="cs-CZ" dirty="0" smtClean="0"/>
              <a:t>živí se jedovatými hady a je vůči jejich jedu imunní</a:t>
            </a:r>
            <a:endParaRPr lang="cs-CZ" dirty="0"/>
          </a:p>
        </p:txBody>
      </p:sp>
      <p:sp>
        <p:nvSpPr>
          <p:cNvPr id="6" name="Popisek se šipkou doleva 5"/>
          <p:cNvSpPr/>
          <p:nvPr/>
        </p:nvSpPr>
        <p:spPr>
          <a:xfrm>
            <a:off x="7020272" y="3250680"/>
            <a:ext cx="1979712" cy="2304256"/>
          </a:xfrm>
          <a:prstGeom prst="leftArrowCallou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b="1" dirty="0" smtClean="0"/>
              <a:t>Korálovec</a:t>
            </a:r>
          </a:p>
          <a:p>
            <a:pPr algn="ctr"/>
            <a:r>
              <a:rPr lang="cs-CZ" dirty="0" smtClean="0"/>
              <a:t>prudce jedovatý, ale má krátké jedové zuby </a:t>
            </a:r>
            <a:r>
              <a:rPr lang="cs-CZ" sz="1200" dirty="0" smtClean="0"/>
              <a:t>(stačí pevná obuv)</a:t>
            </a:r>
            <a:endParaRPr lang="cs-CZ" sz="1200" dirty="0"/>
          </a:p>
        </p:txBody>
      </p:sp>
    </p:spTree>
    <p:extLst>
      <p:ext uri="{BB962C8B-B14F-4D97-AF65-F5344CB8AC3E}">
        <p14:creationId xmlns:p14="http://schemas.microsoft.com/office/powerpoint/2010/main" val="1615955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143000"/>
          </a:xfrm>
        </p:spPr>
        <p:txBody>
          <a:bodyPr>
            <a:normAutofit/>
          </a:bodyPr>
          <a:lstStyle/>
          <a:p>
            <a:r>
              <a:rPr lang="cs-CZ" dirty="0" smtClean="0">
                <a:blipFill>
                  <a:blip r:embed="rId2"/>
                  <a:stretch>
                    <a:fillRect/>
                  </a:stretch>
                </a:blipFill>
                <a:latin typeface="Arial Black" panose="020B0A04020102020204" pitchFamily="34" charset="0"/>
              </a:rPr>
              <a:t>Mamba</a:t>
            </a:r>
            <a:endParaRPr lang="cs-CZ" dirty="0">
              <a:blipFill>
                <a:blip r:embed="rId2"/>
                <a:stretch>
                  <a:fillRect/>
                </a:stretch>
              </a:blipFill>
              <a:latin typeface="Arial Black" panose="020B0A0402010202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95536" y="1340768"/>
            <a:ext cx="8229600" cy="2260848"/>
          </a:xfrm>
        </p:spPr>
        <p:txBody>
          <a:bodyPr>
            <a:normAutofit fontScale="92500"/>
          </a:bodyPr>
          <a:lstStyle/>
          <a:p>
            <a:pPr>
              <a:buBlip>
                <a:blip r:embed="rId3"/>
              </a:buBlip>
            </a:pPr>
            <a:r>
              <a:rPr lang="cs-CZ" dirty="0" smtClean="0"/>
              <a:t>Nejjedovatější had Afriky</a:t>
            </a:r>
          </a:p>
          <a:p>
            <a:pPr>
              <a:buBlip>
                <a:blip r:embed="rId3"/>
              </a:buBlip>
            </a:pPr>
            <a:r>
              <a:rPr lang="cs-CZ" dirty="0" smtClean="0"/>
              <a:t>zdržuje se hlavně na stromech</a:t>
            </a:r>
          </a:p>
          <a:p>
            <a:pPr>
              <a:buBlip>
                <a:blip r:embed="rId3"/>
              </a:buBlip>
            </a:pPr>
            <a:r>
              <a:rPr lang="cs-CZ" dirty="0" smtClean="0"/>
              <a:t>loví hlodavce i ptáky – má dlouhé zuby </a:t>
            </a:r>
            <a:r>
              <a:rPr lang="cs-CZ" sz="2400" dirty="0" smtClean="0"/>
              <a:t>(i nejedové v dolní čelisti)</a:t>
            </a:r>
            <a:r>
              <a:rPr lang="cs-CZ" dirty="0" smtClean="0"/>
              <a:t>, aby pronikly i přes peří ptáků</a:t>
            </a:r>
            <a:endParaRPr lang="cs-CZ" dirty="0"/>
          </a:p>
        </p:txBody>
      </p:sp>
      <p:pic>
        <p:nvPicPr>
          <p:cNvPr id="5122" name="Picture 2" descr="Mamba černá zamíří na sály, látky v jejím jedu jsou lepší než morfium -  iDNES.cz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961404"/>
            <a:ext cx="4932040" cy="2896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Únik smrtelně jedovaté mamby v Praze? Větší průšvih, než se zdá, míní šéf  zoo Bobek | Domov | Lidovky.cz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61" y="3961404"/>
            <a:ext cx="4441447" cy="2896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>
            <a:hlinkClick r:id="rId6"/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88" t="18832" r="39381" b="44330"/>
          <a:stretch/>
        </p:blipFill>
        <p:spPr bwMode="auto">
          <a:xfrm>
            <a:off x="5940152" y="949904"/>
            <a:ext cx="2905528" cy="1383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5955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err="1" smtClean="0">
                <a:blipFill>
                  <a:blip r:embed="rId2"/>
                  <a:stretch>
                    <a:fillRect/>
                  </a:stretch>
                </a:blipFill>
                <a:latin typeface="Arial Black" panose="020B0A04020102020204" pitchFamily="34" charset="0"/>
              </a:rPr>
              <a:t>Taipan</a:t>
            </a:r>
            <a:endParaRPr lang="cs-CZ" dirty="0">
              <a:blipFill>
                <a:blip r:embed="rId2"/>
                <a:stretch>
                  <a:fillRect/>
                </a:stretch>
              </a:blipFill>
              <a:latin typeface="Arial Black" panose="020B0A04020102020204" pitchFamily="34" charset="0"/>
            </a:endParaRPr>
          </a:p>
        </p:txBody>
      </p:sp>
      <p:pic>
        <p:nvPicPr>
          <p:cNvPr id="6146" name="Picture 2" descr="Stock fotografie Vnitrozemský Taipan – stáhnout obrázek nyní - Taipan  velký, Austrálie, Fotografie - Obrázek - iStoc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422206"/>
            <a:ext cx="6660233" cy="4435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74948" y="1844824"/>
            <a:ext cx="8229600" cy="1612776"/>
          </a:xfrm>
        </p:spPr>
        <p:txBody>
          <a:bodyPr>
            <a:normAutofit/>
          </a:bodyPr>
          <a:lstStyle/>
          <a:p>
            <a:pPr>
              <a:buBlip>
                <a:blip r:embed="rId4"/>
              </a:buBlip>
            </a:pPr>
            <a:r>
              <a:rPr lang="cs-CZ" dirty="0" smtClean="0"/>
              <a:t>Nejjedovatější had </a:t>
            </a:r>
            <a:r>
              <a:rPr lang="cs-CZ" dirty="0" smtClean="0"/>
              <a:t>světa</a:t>
            </a:r>
          </a:p>
          <a:p>
            <a:pPr>
              <a:buBlip>
                <a:blip r:embed="rId4"/>
              </a:buBlip>
            </a:pPr>
            <a:r>
              <a:rPr lang="cs-CZ" dirty="0" smtClean="0"/>
              <a:t>Endemit </a:t>
            </a:r>
            <a:r>
              <a:rPr lang="cs-CZ" dirty="0" smtClean="0"/>
              <a:t>Austrálie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15955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Věčná žízeň: Hadi žijící ve slané vodě trpí po většinu života krutou žízní  | 100+1 zahraniční zajímavos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240585"/>
            <a:ext cx="6948263" cy="4632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29600" cy="1143000"/>
          </a:xfrm>
        </p:spPr>
        <p:txBody>
          <a:bodyPr>
            <a:normAutofit/>
          </a:bodyPr>
          <a:lstStyle/>
          <a:p>
            <a:r>
              <a:rPr lang="cs-CZ" dirty="0" smtClean="0">
                <a:blipFill>
                  <a:blip r:embed="rId3"/>
                  <a:stretch>
                    <a:fillRect/>
                  </a:stretch>
                </a:blipFill>
                <a:latin typeface="Arial Black" panose="020B0A04020102020204" pitchFamily="34" charset="0"/>
              </a:rPr>
              <a:t>Vodnář - </a:t>
            </a:r>
            <a:r>
              <a:rPr lang="cs-CZ" dirty="0" err="1" smtClean="0">
                <a:blipFill>
                  <a:blip r:embed="rId3"/>
                  <a:stretch>
                    <a:fillRect/>
                  </a:stretch>
                </a:blipFill>
                <a:latin typeface="Arial Black" panose="020B0A04020102020204" pitchFamily="34" charset="0"/>
              </a:rPr>
              <a:t>Vlnožil</a:t>
            </a:r>
            <a:endParaRPr lang="cs-CZ" dirty="0">
              <a:blipFill>
                <a:blip r:embed="rId3"/>
                <a:stretch>
                  <a:fillRect/>
                </a:stretch>
              </a:blipFill>
              <a:latin typeface="Arial Black" panose="020B0A0402010202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1520" y="980728"/>
            <a:ext cx="8229600" cy="2448272"/>
          </a:xfrm>
        </p:spPr>
        <p:txBody>
          <a:bodyPr>
            <a:normAutofit/>
          </a:bodyPr>
          <a:lstStyle/>
          <a:p>
            <a:pPr>
              <a:buBlip>
                <a:blip r:embed="rId4"/>
              </a:buBlip>
            </a:pPr>
            <a:r>
              <a:rPr lang="cs-CZ" dirty="0"/>
              <a:t>Prudce jedovatí (víc než kobra)</a:t>
            </a:r>
          </a:p>
          <a:p>
            <a:pPr>
              <a:buBlip>
                <a:blip r:embed="rId4"/>
              </a:buBlip>
            </a:pPr>
            <a:r>
              <a:rPr lang="cs-CZ" dirty="0"/>
              <a:t>Není útočný</a:t>
            </a:r>
          </a:p>
          <a:p>
            <a:pPr>
              <a:buBlip>
                <a:blip r:embed="rId4"/>
              </a:buBlip>
            </a:pPr>
            <a:r>
              <a:rPr lang="cs-CZ" dirty="0"/>
              <a:t>Loví ryby</a:t>
            </a:r>
          </a:p>
          <a:p>
            <a:pPr>
              <a:buBlip>
                <a:blip r:embed="rId4"/>
              </a:buBlip>
            </a:pPr>
            <a:r>
              <a:rPr lang="cs-CZ" dirty="0" smtClean="0"/>
              <a:t>Tropická </a:t>
            </a:r>
            <a:r>
              <a:rPr lang="cs-CZ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moře</a:t>
            </a:r>
            <a:endParaRPr lang="cs-CZ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15955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32048"/>
            <a:ext cx="8229600" cy="1020688"/>
          </a:xfrm>
        </p:spPr>
        <p:txBody>
          <a:bodyPr>
            <a:normAutofit/>
          </a:bodyPr>
          <a:lstStyle/>
          <a:p>
            <a:r>
              <a:rPr lang="cs-CZ" dirty="0" smtClean="0">
                <a:blipFill>
                  <a:blip r:embed="rId2"/>
                  <a:stretch>
                    <a:fillRect/>
                  </a:stretch>
                </a:blipFill>
                <a:latin typeface="Arial Black" panose="020B0A04020102020204" pitchFamily="34" charset="0"/>
              </a:rPr>
              <a:t>Anakonda</a:t>
            </a:r>
            <a:endParaRPr lang="cs-CZ" dirty="0">
              <a:blipFill>
                <a:blip r:embed="rId2"/>
                <a:stretch>
                  <a:fillRect/>
                </a:stretch>
              </a:blipFill>
              <a:latin typeface="Arial Black" panose="020B0A04020102020204" pitchFamily="34" charset="0"/>
            </a:endParaRPr>
          </a:p>
        </p:txBody>
      </p:sp>
      <p:pic>
        <p:nvPicPr>
          <p:cNvPr id="8194" name="Picture 2" descr="Anakonda (1997) | ČSFD.c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08538"/>
            <a:ext cx="9144000" cy="5949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Obrázky Anakonda – procházejte fotografie, vektory a videa 12,294 | Adobe  Stoc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81671"/>
            <a:ext cx="8964488" cy="5976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7504" y="901715"/>
            <a:ext cx="8229600" cy="2023230"/>
          </a:xfrm>
        </p:spPr>
        <p:txBody>
          <a:bodyPr/>
          <a:lstStyle/>
          <a:p>
            <a:pPr>
              <a:buBlip>
                <a:blip r:embed="rId5"/>
              </a:buBlip>
            </a:pPr>
            <a:r>
              <a:rPr lang="cs-C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Největší (nejtěžší) had světa</a:t>
            </a:r>
          </a:p>
          <a:p>
            <a:pPr>
              <a:buBlip>
                <a:blip r:embed="rId5"/>
              </a:buBlip>
            </a:pPr>
            <a:r>
              <a:rPr lang="cs-C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Žije ve vodě nebo u vody</a:t>
            </a:r>
          </a:p>
          <a:p>
            <a:pPr>
              <a:buBlip>
                <a:blip r:embed="rId5"/>
              </a:buBlip>
            </a:pPr>
            <a:r>
              <a:rPr lang="cs-C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Amazonie</a:t>
            </a:r>
            <a:endParaRPr lang="cs-CZ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15955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26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45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455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60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60" tmFilter="0, 0; 0.125,0.2665; 0.25,0.4; 0.375,0.465; 0.5,0.5;  0.625,0.535; 0.75,0.6; 0.875,0.7335; 1,1">
                                          <p:stCondLst>
                                            <p:cond delay="166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30" tmFilter="0, 0; 0.125,0.2665; 0.25,0.4; 0.375,0.465; 0.5,0.5;  0.625,0.535; 0.75,0.6; 0.875,0.7335; 1,1">
                                          <p:stCondLst>
                                            <p:cond delay="331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10" tmFilter="0, 0; 0.125,0.2665; 0.25,0.4; 0.375,0.465; 0.5,0.5;  0.625,0.535; 0.75,0.6; 0.875,0.7335; 1,1">
                                          <p:stCondLst>
                                            <p:cond delay="414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65">
                                          <p:stCondLst>
                                            <p:cond delay="1625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415" decel="50000">
                                          <p:stCondLst>
                                            <p:cond delay="169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65">
                                          <p:stCondLst>
                                            <p:cond delay="328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415" decel="50000">
                                          <p:stCondLst>
                                            <p:cond delay="3345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65">
                                          <p:stCondLst>
                                            <p:cond delay="4105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415" decel="50000">
                                          <p:stCondLst>
                                            <p:cond delay="417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65">
                                          <p:stCondLst>
                                            <p:cond delay="452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415" decel="50000">
                                          <p:stCondLst>
                                            <p:cond delay="4585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6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9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9000"/>
                            </p:stCondLst>
                            <p:childTnLst>
                              <p:par>
                                <p:cTn id="6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1" y="4616"/>
            <a:ext cx="8229600" cy="1048120"/>
          </a:xfrm>
        </p:spPr>
        <p:txBody>
          <a:bodyPr>
            <a:normAutofit/>
          </a:bodyPr>
          <a:lstStyle/>
          <a:p>
            <a:r>
              <a:rPr lang="cs-CZ" dirty="0" smtClean="0">
                <a:blipFill>
                  <a:blip r:embed="rId2"/>
                  <a:stretch>
                    <a:fillRect/>
                  </a:stretch>
                </a:blipFill>
                <a:latin typeface="Arial Black" panose="020B0A04020102020204" pitchFamily="34" charset="0"/>
              </a:rPr>
              <a:t>Krajta (Python)</a:t>
            </a:r>
            <a:endParaRPr lang="cs-CZ" dirty="0">
              <a:blipFill>
                <a:blip r:embed="rId2"/>
                <a:stretch>
                  <a:fillRect/>
                </a:stretch>
              </a:blipFill>
              <a:latin typeface="Arial Black" panose="020B0A0402010202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1" y="980728"/>
            <a:ext cx="8229600" cy="1512168"/>
          </a:xfrm>
        </p:spPr>
        <p:txBody>
          <a:bodyPr/>
          <a:lstStyle/>
          <a:p>
            <a:pPr marL="288000">
              <a:spcBef>
                <a:spcPts val="0"/>
              </a:spcBef>
              <a:buBlip>
                <a:blip r:embed="rId3"/>
              </a:buBlip>
            </a:pPr>
            <a:r>
              <a:rPr lang="cs-CZ" dirty="0" smtClean="0"/>
              <a:t>Krajta mřížkovaná - nejdelší had světa (Asie)</a:t>
            </a:r>
          </a:p>
          <a:p>
            <a:pPr marL="288000">
              <a:spcBef>
                <a:spcPts val="0"/>
              </a:spcBef>
              <a:buBlip>
                <a:blip r:embed="rId3"/>
              </a:buBlip>
            </a:pPr>
            <a:r>
              <a:rPr lang="cs-CZ" dirty="0" smtClean="0"/>
              <a:t>Krajta písmenková (Afrika)</a:t>
            </a:r>
            <a:endParaRPr lang="cs-CZ" dirty="0"/>
          </a:p>
        </p:txBody>
      </p:sp>
      <p:pic>
        <p:nvPicPr>
          <p:cNvPr id="10242" name="Picture 2" descr="Massive 16-foot python with nest of 50 eggs removed from Florida Everglades  | Fox New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916832"/>
            <a:ext cx="9144000" cy="5136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5955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>
            <a:normAutofit/>
          </a:bodyPr>
          <a:lstStyle/>
          <a:p>
            <a:r>
              <a:rPr lang="cs-CZ" dirty="0" smtClean="0">
                <a:blipFill>
                  <a:blip r:embed="rId2"/>
                  <a:stretch>
                    <a:fillRect/>
                  </a:stretch>
                </a:blipFill>
                <a:latin typeface="Arial Black" panose="020B0A04020102020204" pitchFamily="34" charset="0"/>
              </a:rPr>
              <a:t>Hroznýš (Boa)</a:t>
            </a:r>
            <a:endParaRPr lang="cs-CZ" dirty="0">
              <a:blipFill>
                <a:blip r:embed="rId2"/>
                <a:stretch>
                  <a:fillRect/>
                </a:stretch>
              </a:blipFill>
              <a:latin typeface="Arial Black" panose="020B0A0402010202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234572"/>
            <a:ext cx="5482952" cy="676672"/>
          </a:xfrm>
        </p:spPr>
        <p:txBody>
          <a:bodyPr/>
          <a:lstStyle/>
          <a:p>
            <a:pPr>
              <a:buBlip>
                <a:blip r:embed="rId3"/>
              </a:buBlip>
            </a:pPr>
            <a:r>
              <a:rPr lang="cs-CZ" dirty="0" smtClean="0"/>
              <a:t>Střední a Jižní Amerika</a:t>
            </a:r>
            <a:endParaRPr lang="cs-CZ" dirty="0"/>
          </a:p>
        </p:txBody>
      </p:sp>
      <p:pic>
        <p:nvPicPr>
          <p:cNvPr id="9220" name="Picture 4" descr="Boa | snake family | Britannic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980490"/>
            <a:ext cx="7804216" cy="4892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Steve STRANGLED By A Boa Constrictor! | Deadly 60 | BBC Earth Kids - YouTub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29259"/>
            <a:ext cx="9144000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5955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</TotalTime>
  <Words>327</Words>
  <Application>Microsoft Office PowerPoint</Application>
  <PresentationFormat>Předvádění na obrazovce (4:3)</PresentationFormat>
  <Paragraphs>60</Paragraphs>
  <Slides>14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14</vt:i4>
      </vt:variant>
    </vt:vector>
  </HeadingPairs>
  <TitlesOfParts>
    <vt:vector size="15" baseType="lpstr">
      <vt:lpstr>Motiv systému Office</vt:lpstr>
      <vt:lpstr>Prezentace aplikace PowerPoint</vt:lpstr>
      <vt:lpstr>Společné znaky</vt:lpstr>
      <vt:lpstr>Užovka obojková</vt:lpstr>
      <vt:lpstr>Zmije obecná</vt:lpstr>
      <vt:lpstr>Kobra královská (Brejlovec)</vt:lpstr>
      <vt:lpstr>Kobra černokrká</vt:lpstr>
      <vt:lpstr>Chřestýš</vt:lpstr>
      <vt:lpstr> Korálovec &amp; Korálovka</vt:lpstr>
      <vt:lpstr>Mamba</vt:lpstr>
      <vt:lpstr>Taipan</vt:lpstr>
      <vt:lpstr>Vodnář - Vlnožil</vt:lpstr>
      <vt:lpstr>Anakonda</vt:lpstr>
      <vt:lpstr>Krajta (Python)</vt:lpstr>
      <vt:lpstr>Hroznýš (Boa)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Mgr. Michal Tóth</dc:creator>
  <cp:lastModifiedBy>Mgr. Michal Tóth</cp:lastModifiedBy>
  <cp:revision>21</cp:revision>
  <dcterms:created xsi:type="dcterms:W3CDTF">2023-03-06T18:52:53Z</dcterms:created>
  <dcterms:modified xsi:type="dcterms:W3CDTF">2026-06-15T19:27:30Z</dcterms:modified>
</cp:coreProperties>
</file>