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7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0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5E0F-4C48-4863-B782-1D2EC3D3D98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zsky.denik.cz/nehody/zena-kterou-v-praze-ustkla-mamba-zemrela-jeji-smrt-ale-s-hadem-nesouvisi-20181012.html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2120" y="1719096"/>
            <a:ext cx="78488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 Black" panose="020B0A04020102020204" pitchFamily="34" charset="0"/>
              </a:rPr>
              <a:t>HADI</a:t>
            </a:r>
            <a:endParaRPr lang="cs-CZ" sz="2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Asklépios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04" y="1196752"/>
            <a:ext cx="1728400" cy="44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36556" y="5733256"/>
            <a:ext cx="107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Asklépios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1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Taipan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6146" name="Picture 2" descr="Stock fotografie Vnitrozemský Taipan – stáhnout obrázek nyní - Taipan  velký, Austrálie, Fotografie - Obrázek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2206"/>
            <a:ext cx="6660233" cy="44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948" y="1844824"/>
            <a:ext cx="8229600" cy="1612776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 smtClean="0"/>
              <a:t>Nejjedovatější had </a:t>
            </a:r>
            <a:r>
              <a:rPr lang="cs-CZ" dirty="0" smtClean="0"/>
              <a:t>světa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Endemit </a:t>
            </a:r>
            <a:r>
              <a:rPr lang="cs-CZ" dirty="0" smtClean="0"/>
              <a:t>Austrálie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ěčná žízeň: Hadi žijící ve slané vodě trpí po většinu života krutou žízní  | 100+1 zahraniční zajímav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0585"/>
            <a:ext cx="6948263" cy="46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3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Vodnář - </a:t>
            </a:r>
            <a:r>
              <a:rPr lang="cs-CZ" dirty="0" err="1" smtClean="0">
                <a:blipFill>
                  <a:blip r:embed="rId3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Vlnožil</a:t>
            </a:r>
            <a:endParaRPr lang="cs-CZ" dirty="0">
              <a:blipFill>
                <a:blip r:embed="rId3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2448272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/>
              <a:t>Prudce jedovatí (víc než kobra)</a:t>
            </a:r>
          </a:p>
          <a:p>
            <a:pPr>
              <a:buBlip>
                <a:blip r:embed="rId4"/>
              </a:buBlip>
            </a:pPr>
            <a:r>
              <a:rPr lang="cs-CZ" dirty="0"/>
              <a:t>Není útočný</a:t>
            </a:r>
          </a:p>
          <a:p>
            <a:pPr>
              <a:buBlip>
                <a:blip r:embed="rId4"/>
              </a:buBlip>
            </a:pPr>
            <a:r>
              <a:rPr lang="cs-CZ" dirty="0"/>
              <a:t>Loví ryby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Tropická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moře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020688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Anakonda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8194" name="Picture 2" descr="Anakonda (1997) | ČSFD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538"/>
            <a:ext cx="9144000" cy="59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rázky Anakonda – procházejte fotografie, vektory a videa 12,294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1671"/>
            <a:ext cx="8964488" cy="59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1715"/>
            <a:ext cx="8229600" cy="202323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(nejtěžší) had světa</a:t>
            </a:r>
          </a:p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ve vodě nebo u vody</a:t>
            </a:r>
          </a:p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4616"/>
            <a:ext cx="8229600" cy="104812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Krajta (Python)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980728"/>
            <a:ext cx="8229600" cy="1512168"/>
          </a:xfrm>
        </p:spPr>
        <p:txBody>
          <a:bodyPr/>
          <a:lstStyle/>
          <a:p>
            <a:pPr marL="288000">
              <a:spcBef>
                <a:spcPts val="0"/>
              </a:spcBef>
              <a:buBlip>
                <a:blip r:embed="rId3"/>
              </a:buBlip>
            </a:pPr>
            <a:r>
              <a:rPr lang="cs-CZ" dirty="0" smtClean="0"/>
              <a:t>Krajta mřížkovaná - nejdelší had světa (Asie)</a:t>
            </a:r>
          </a:p>
          <a:p>
            <a:pPr marL="288000">
              <a:spcBef>
                <a:spcPts val="0"/>
              </a:spcBef>
              <a:buBlip>
                <a:blip r:embed="rId3"/>
              </a:buBlip>
            </a:pPr>
            <a:r>
              <a:rPr lang="cs-CZ" dirty="0" smtClean="0"/>
              <a:t>Krajta písmenková (Afrika)</a:t>
            </a:r>
            <a:endParaRPr lang="cs-CZ" dirty="0"/>
          </a:p>
        </p:txBody>
      </p:sp>
      <p:pic>
        <p:nvPicPr>
          <p:cNvPr id="10242" name="Picture 2" descr="Massive 16-foot python with nest of 50 eggs removed from Florida Everglades  | Fox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51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Hroznýš (Boa)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34572"/>
            <a:ext cx="5482952" cy="67667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Střední a Jižní Amerika</a:t>
            </a:r>
            <a:endParaRPr lang="cs-CZ" dirty="0"/>
          </a:p>
        </p:txBody>
      </p:sp>
      <p:pic>
        <p:nvPicPr>
          <p:cNvPr id="9220" name="Picture 4" descr="Boa | snake family | Britan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0490"/>
            <a:ext cx="7804216" cy="48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eve STRANGLED By A Boa Constrictor! | Deadly 60 | BBC Earth Kids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25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4"/>
            <a:ext cx="8229600" cy="893816"/>
          </a:xfrm>
        </p:spPr>
        <p:txBody>
          <a:bodyPr/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Společné znaky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1026" name="Picture 2" descr="Snake Dentition - Whole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7564"/>
            <a:ext cx="5076056" cy="35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re is the jacobson organ loc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" y="4509120"/>
            <a:ext cx="4149959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cs-CZ" dirty="0" smtClean="0"/>
              <a:t>Pružné vazy a rozdvojené čelisti, které umožňují nadrozměrné otevření úst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Přední – jedové a zadní zuby </a:t>
            </a:r>
            <a:r>
              <a:rPr lang="cs-CZ" dirty="0"/>
              <a:t>(</a:t>
            </a:r>
            <a:r>
              <a:rPr lang="cs-CZ" dirty="0" smtClean="0"/>
              <a:t>nejedové)</a:t>
            </a:r>
            <a:endParaRPr lang="cs-CZ" dirty="0" smtClean="0"/>
          </a:p>
          <a:p>
            <a:pPr>
              <a:buBlip>
                <a:blip r:embed="rId5"/>
              </a:buBlip>
            </a:pPr>
            <a:r>
              <a:rPr lang="cs-CZ" dirty="0" err="1" smtClean="0"/>
              <a:t>Jacobsonův</a:t>
            </a:r>
            <a:r>
              <a:rPr lang="cs-CZ" dirty="0" smtClean="0"/>
              <a:t> orgán – </a:t>
            </a:r>
            <a:r>
              <a:rPr lang="cs-CZ" sz="2400" dirty="0" smtClean="0"/>
              <a:t>na </a:t>
            </a:r>
            <a:r>
              <a:rPr lang="cs-CZ" sz="2400" dirty="0" smtClean="0"/>
              <a:t>rozeklaném </a:t>
            </a:r>
            <a:r>
              <a:rPr lang="cs-CZ" sz="2400" dirty="0" smtClean="0"/>
              <a:t>jazyku se rozpouští pachy, které putují k senzorům v horním </a:t>
            </a:r>
            <a:r>
              <a:rPr lang="cs-CZ" sz="2400" dirty="0" err="1" smtClean="0"/>
              <a:t>patřě</a:t>
            </a:r>
            <a:r>
              <a:rPr lang="cs-CZ" sz="2400" dirty="0" smtClean="0"/>
              <a:t> úst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Kůži svlékají vcelku</a:t>
            </a:r>
          </a:p>
        </p:txBody>
      </p:sp>
      <p:sp>
        <p:nvSpPr>
          <p:cNvPr id="4" name="Ohnutý roh 3"/>
          <p:cNvSpPr/>
          <p:nvPr/>
        </p:nvSpPr>
        <p:spPr>
          <a:xfrm>
            <a:off x="7467128" y="1844824"/>
            <a:ext cx="1008112" cy="576064"/>
          </a:xfrm>
          <a:prstGeom prst="foldedCorner">
            <a:avLst>
              <a:gd name="adj" fmla="val 34128"/>
            </a:avLst>
          </a:prstGeom>
          <a:blipFill>
            <a:blip r:embed="rId6"/>
            <a:tile tx="0" ty="0" sx="100000" sy="100000" flip="none" algn="tl"/>
          </a:blipFill>
          <a:ln w="3175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Užovky!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7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Užovka obojková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Náš nejběžnější had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Na souši, na stromech i ve vodě loví žáby, ještěrky, hlodavce, mladé ptáky, vejce, …</a:t>
            </a:r>
          </a:p>
        </p:txBody>
      </p:sp>
      <p:pic>
        <p:nvPicPr>
          <p:cNvPr id="1028" name="Picture 4" descr="Užovka obojková - lexikon zvíř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953"/>
            <a:ext cx="4464496" cy="25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žovka obojková (Natrix natrix) » Rybářský rozcestní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750910"/>
            <a:ext cx="4679503" cy="31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Zmije obecná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2050" name="Picture 2" descr="První pomoc - uštknutí zmijí — mojeambulanc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58859"/>
            <a:ext cx="6136760" cy="40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592288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/>
              <a:t>náš jediný jedovatý had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typická kresba</a:t>
            </a:r>
          </a:p>
          <a:p>
            <a:pPr>
              <a:buBlip>
                <a:blip r:embed="rId4"/>
              </a:buBlip>
            </a:pPr>
            <a:r>
              <a:rPr lang="cs-CZ" dirty="0"/>
              <a:t>rodí živá mláďata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je plachá</a:t>
            </a:r>
          </a:p>
        </p:txBody>
      </p:sp>
      <p:pic>
        <p:nvPicPr>
          <p:cNvPr id="3074" name="Picture 2" descr="Here's Where The Dodge Muscle Car From Viper Is Tod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712"/>
            <a:ext cx="582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Dodge </a:t>
            </a:r>
            <a:r>
              <a:rPr lang="cs-CZ" b="1" dirty="0" err="1" smtClean="0">
                <a:solidFill>
                  <a:schemeClr val="bg1"/>
                </a:solidFill>
              </a:rPr>
              <a:t>Viper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967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Kobra královská (Brejlovec)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3074" name="Picture 2" descr="Kobra indická, informace o fauně Srí Lanky | CK 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03919"/>
            <a:ext cx="4248472" cy="31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dé a jedovaté kobry: Nebezpečné krasavice s kápí | 100+1 zahraniční  zajíma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7" y="3933056"/>
            <a:ext cx="3071132" cy="29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vikr na čtení NOOZ červená - ProČtení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363" r="13322"/>
          <a:stretch/>
        </p:blipFill>
        <p:spPr bwMode="auto">
          <a:xfrm>
            <a:off x="6050453" y="3933056"/>
            <a:ext cx="12977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3438126"/>
          </a:xfrm>
        </p:spPr>
        <p:txBody>
          <a:bodyPr/>
          <a:lstStyle/>
          <a:p>
            <a:pPr>
              <a:buBlip>
                <a:blip r:embed="rId6"/>
              </a:buBlip>
            </a:pPr>
            <a:r>
              <a:rPr lang="cs-CZ" dirty="0" smtClean="0"/>
              <a:t>Největší jedovatý had – velké množství jedu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Roztažitelná kůže na krku – „kápě“ se vzorem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Indie a JV Asie, hlídá hnízdo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Někdy se chová – neslyší, ale reaguje na pohyb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Živí se jinými hady (i kobrami), ale není vůči jedu imunní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Kobra černokrká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208823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žije v J a V Africe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Umí jed i plivat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Při uštknutí zůstává zakousnutá</a:t>
            </a:r>
          </a:p>
          <a:p>
            <a:endParaRPr lang="cs-CZ" dirty="0"/>
          </a:p>
        </p:txBody>
      </p:sp>
      <p:pic>
        <p:nvPicPr>
          <p:cNvPr id="1026" name="Picture 2" descr="Deadly venomous Black-necked spiting cobra (Naja nigricollis), wild snake  in Kenya, black snake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6054"/>
            <a:ext cx="7444951" cy="41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410a-NTB\Downloads\221026023345-02-cobra-survival-1026-spitting-co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51" y="908720"/>
            <a:ext cx="29443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Chřestýš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4098" name="Picture 2" descr="Rattlesnakes change their rattle frequency based on nearby threats | C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75"/>
            <a:ext cx="9144001" cy="51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na konci těla má </a:t>
            </a:r>
            <a:r>
              <a:rPr lang="cs-CZ" b="1" dirty="0" smtClean="0"/>
              <a:t>chřestidlo</a:t>
            </a:r>
            <a:r>
              <a:rPr lang="cs-CZ" dirty="0" smtClean="0"/>
              <a:t> – s každým svlékáním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přibude další článek</a:t>
            </a:r>
          </a:p>
          <a:p>
            <a:pPr>
              <a:buBlip>
                <a:blip r:embed="rId4"/>
              </a:buBlip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schopnost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termovize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Jedovatost závisí od místa, kde žijí              (Severní Amerika)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Korálovec </a:t>
            </a:r>
            <a:r>
              <a:rPr lang="en-US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&amp;</a:t>
            </a:r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Korálovka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355160" cy="18722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„Červená a černá, ta jedu nezná.</a:t>
            </a:r>
          </a:p>
          <a:p>
            <a:pPr marL="0" indent="0">
              <a:buNone/>
            </a:pPr>
            <a:r>
              <a:rPr lang="cs-CZ" dirty="0" smtClean="0"/>
              <a:t>     Červená a žlutá, smrt tě čeká krutá“.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Střední a Jižní Amerika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02878"/>
            <a:ext cx="6084168" cy="4055122"/>
          </a:xfrm>
          <a:prstGeom prst="rect">
            <a:avLst/>
          </a:prstGeom>
        </p:spPr>
      </p:pic>
      <p:sp>
        <p:nvSpPr>
          <p:cNvPr id="4" name="Popisek se šipkou doprava 3"/>
          <p:cNvSpPr/>
          <p:nvPr/>
        </p:nvSpPr>
        <p:spPr>
          <a:xfrm>
            <a:off x="107504" y="3429000"/>
            <a:ext cx="1872208" cy="2160240"/>
          </a:xfrm>
          <a:prstGeom prst="rightArrowCallout">
            <a:avLst>
              <a:gd name="adj1" fmla="val 25000"/>
              <a:gd name="adj2" fmla="val 26411"/>
              <a:gd name="adj3" fmla="val 26314"/>
              <a:gd name="adj4" fmla="val 658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Korálovka</a:t>
            </a:r>
          </a:p>
          <a:p>
            <a:pPr algn="ctr"/>
            <a:r>
              <a:rPr lang="cs-CZ" dirty="0" smtClean="0"/>
              <a:t>živí se jedovatými hady a je vůči jejich jedu imunní</a:t>
            </a:r>
            <a:endParaRPr lang="cs-CZ" dirty="0"/>
          </a:p>
        </p:txBody>
      </p:sp>
      <p:sp>
        <p:nvSpPr>
          <p:cNvPr id="6" name="Popisek se šipkou doleva 5"/>
          <p:cNvSpPr/>
          <p:nvPr/>
        </p:nvSpPr>
        <p:spPr>
          <a:xfrm>
            <a:off x="7020272" y="3250680"/>
            <a:ext cx="1979712" cy="2304256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Korálovec</a:t>
            </a:r>
          </a:p>
          <a:p>
            <a:pPr algn="ctr"/>
            <a:r>
              <a:rPr lang="cs-CZ" dirty="0" smtClean="0"/>
              <a:t>prudce jedovatý, ale má krátké jedové zuby </a:t>
            </a:r>
            <a:r>
              <a:rPr lang="cs-CZ" sz="1200" dirty="0" smtClean="0"/>
              <a:t>(stačí pevná obuv)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Mamba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260848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Nejjedovatější had Afriky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zdržuje se hlavně na stromech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loví hlodavce i ptáky – má dlouhé zuby </a:t>
            </a:r>
            <a:r>
              <a:rPr lang="cs-CZ" sz="2400" dirty="0" smtClean="0"/>
              <a:t>(i nejedové v dolní čelisti)</a:t>
            </a:r>
            <a:r>
              <a:rPr lang="cs-CZ" dirty="0" smtClean="0"/>
              <a:t>, aby pronikly i přes peří ptáků</a:t>
            </a:r>
            <a:endParaRPr lang="cs-CZ" dirty="0"/>
          </a:p>
        </p:txBody>
      </p:sp>
      <p:pic>
        <p:nvPicPr>
          <p:cNvPr id="5122" name="Picture 2" descr="Mamba černá zamíří na sály, látky v jejím jedu jsou lepší než morfium -  iDNES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1404"/>
            <a:ext cx="4932040" cy="28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Únik smrtelně jedovaté mamby v Praze? Větší průšvih, než se zdá, míní šéf  zoo Bobek | Domov | Lidovk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3961404"/>
            <a:ext cx="4441447" cy="28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18832" r="39381" b="44330"/>
          <a:stretch/>
        </p:blipFill>
        <p:spPr bwMode="auto">
          <a:xfrm>
            <a:off x="5940152" y="949904"/>
            <a:ext cx="2905528" cy="13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327</Words>
  <Application>Microsoft Office PowerPoint</Application>
  <PresentationFormat>Předvádění na obrazovce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Společné znaky</vt:lpstr>
      <vt:lpstr>Užovka obojková</vt:lpstr>
      <vt:lpstr>Zmije obecná</vt:lpstr>
      <vt:lpstr>Kobra královská (Brejlovec)</vt:lpstr>
      <vt:lpstr>Kobra černokrká</vt:lpstr>
      <vt:lpstr>Chřestýš</vt:lpstr>
      <vt:lpstr> Korálovec &amp; Korálovka</vt:lpstr>
      <vt:lpstr>Mamba</vt:lpstr>
      <vt:lpstr>Taipan</vt:lpstr>
      <vt:lpstr>Vodnář - Vlnožil</vt:lpstr>
      <vt:lpstr>Anakonda</vt:lpstr>
      <vt:lpstr>Krajta (Python)</vt:lpstr>
      <vt:lpstr>Hroznýš (Boa)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21</cp:revision>
  <dcterms:created xsi:type="dcterms:W3CDTF">2023-03-06T18:52:53Z</dcterms:created>
  <dcterms:modified xsi:type="dcterms:W3CDTF">2026-06-15T19:27:30Z</dcterms:modified>
</cp:coreProperties>
</file>