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9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0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7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3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F8BE-167D-4C8E-B383-08547462C88D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844D-0092-4F07-9F00-A3948B4BC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2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3C5DyBLA0AQ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ktok.com/@ybsbrodie/video/7241906176852561154?lang=cs-CZ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MĚKKÝŠI</a:t>
            </a:r>
            <a:endParaRPr lang="cs-CZ" sz="8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720080"/>
          </a:xfrm>
        </p:spPr>
        <p:txBody>
          <a:bodyPr/>
          <a:lstStyle/>
          <a:p>
            <a:r>
              <a:rPr lang="cs-CZ" dirty="0" smtClean="0"/>
              <a:t>Živočichové s měkkým tělem</a:t>
            </a:r>
            <a:endParaRPr lang="cs-CZ" dirty="0"/>
          </a:p>
        </p:txBody>
      </p:sp>
      <p:pic>
        <p:nvPicPr>
          <p:cNvPr id="1026" name="Picture 2" descr="Výsledek obrázku pro s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2145"/>
            <a:ext cx="2494980" cy="18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631842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Pardon, tohle má být přírodopisná prezentace, ne gastronomická, </a:t>
            </a:r>
            <a:r>
              <a:rPr lang="cs-CZ" sz="1600" dirty="0" smtClean="0"/>
              <a:t>i když Plži jsou latinsky </a:t>
            </a:r>
            <a:r>
              <a:rPr lang="cs-CZ" sz="1600" b="1" i="1" dirty="0" err="1" smtClean="0"/>
              <a:t>Gastro</a:t>
            </a:r>
            <a:r>
              <a:rPr lang="cs-CZ" sz="1600" i="1" dirty="0" err="1" smtClean="0"/>
              <a:t>poda</a:t>
            </a:r>
            <a:r>
              <a:rPr lang="cs-CZ" sz="1600" dirty="0" smtClean="0"/>
              <a:t>…</a:t>
            </a:r>
            <a:endParaRPr lang="cs-CZ" sz="1600" dirty="0"/>
          </a:p>
        </p:txBody>
      </p:sp>
      <p:sp>
        <p:nvSpPr>
          <p:cNvPr id="6" name="AutoShape 8" descr="Výsledek obrázku pro kalam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11781" r="8295"/>
          <a:stretch/>
        </p:blipFill>
        <p:spPr bwMode="auto">
          <a:xfrm>
            <a:off x="6375560" y="381025"/>
            <a:ext cx="2345504" cy="187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sn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sn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sna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sna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Výsledek obrázku pro sna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84168" y="769938"/>
            <a:ext cx="25595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7" descr="Výsledek obrázku pro octopu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1204">
            <a:off x="3160432" y="3835737"/>
            <a:ext cx="3310231" cy="292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2708920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MĚKKÝŠI</a:t>
            </a:r>
            <a:endParaRPr lang="cs-CZ" sz="8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94959" y="76993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PLŽI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1018190"/>
            <a:ext cx="258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MLŽI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63688" y="4789115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HLAVONOŽCI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2498725" y="1785600"/>
            <a:ext cx="633115" cy="10036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6400726" y="1916832"/>
            <a:ext cx="622656" cy="86709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2" idx="2"/>
          </p:cNvCxnSpPr>
          <p:nvPr/>
        </p:nvCxnSpPr>
        <p:spPr>
          <a:xfrm>
            <a:off x="4575175" y="3851920"/>
            <a:ext cx="0" cy="101724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616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slovensky</a:t>
            </a:r>
            <a:r>
              <a:rPr lang="cs-CZ" sz="3100" dirty="0" smtClean="0"/>
              <a:t> </a:t>
            </a:r>
            <a:r>
              <a:rPr lang="cs-CZ" sz="4000" b="1" dirty="0" smtClean="0"/>
              <a:t>ULITNÍKY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175679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jejich měkké tělo se může zatáhnout do ulity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Ulita je vnější schránka složena z vápníku a na vnitřní straně pokryta perletí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6082862" cy="32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0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04664"/>
            <a:ext cx="8855968" cy="43615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25144"/>
            <a:ext cx="9036496" cy="2016224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jejich vnitřní orgány jsou uloženy v dutině chráněné pláštěm</a:t>
            </a:r>
          </a:p>
          <a:p>
            <a:pPr>
              <a:buBlip>
                <a:blip r:embed="rId3"/>
              </a:buBlip>
            </a:pPr>
            <a:r>
              <a:rPr lang="cs-CZ" sz="2400" dirty="0" smtClean="0"/>
              <a:t>dýchají přes plášť a mají otevřenou cévní soustavu, kterou pohání srdce</a:t>
            </a:r>
          </a:p>
          <a:p>
            <a:pPr>
              <a:buBlip>
                <a:blip r:embed="rId3"/>
              </a:buBlip>
            </a:pPr>
            <a:r>
              <a:rPr lang="cs-CZ" sz="2400" dirty="0" smtClean="0"/>
              <a:t>jako krevní barvivo používají měď (modrá krev)</a:t>
            </a:r>
          </a:p>
          <a:p>
            <a:pPr>
              <a:buBlip>
                <a:blip r:embed="rId3"/>
              </a:buBlip>
            </a:pPr>
            <a:r>
              <a:rPr lang="cs-CZ" sz="2400" dirty="0" smtClean="0"/>
              <a:t>Jsou to hermafroditi, kladou oplozená vajíčka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4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776" y="980728"/>
            <a:ext cx="8670703" cy="194421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jsou většinou býložravci, ale …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mají drsný jazýček – „radula“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mají „vole“ – rozšířená část jícnu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7" b="89848" l="5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311" r="11673" b="19026"/>
          <a:stretch/>
        </p:blipFill>
        <p:spPr bwMode="auto">
          <a:xfrm>
            <a:off x="221777" y="2915591"/>
            <a:ext cx="8598695" cy="3681761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</p:pic>
      <p:pic>
        <p:nvPicPr>
          <p:cNvPr id="1026" name="Picture 2" descr="https://upload.wikimedia.org/wikipedia/commons/4/45/Radula_diagram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24" y="908719"/>
            <a:ext cx="3438405" cy="56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 – domácí zástupci</a:t>
            </a:r>
            <a:endParaRPr lang="cs-CZ" b="1" dirty="0"/>
          </a:p>
        </p:txBody>
      </p:sp>
      <p:sp>
        <p:nvSpPr>
          <p:cNvPr id="6" name="Svislý svitek 5"/>
          <p:cNvSpPr/>
          <p:nvPr/>
        </p:nvSpPr>
        <p:spPr>
          <a:xfrm>
            <a:off x="107504" y="955648"/>
            <a:ext cx="4536504" cy="3024336"/>
          </a:xfrm>
          <a:prstGeom prst="verticalScroll">
            <a:avLst>
              <a:gd name="adj" fmla="val 590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Hlemýžď zahradní</a:t>
            </a: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vislý svitek 8"/>
          <p:cNvSpPr/>
          <p:nvPr/>
        </p:nvSpPr>
        <p:spPr>
          <a:xfrm>
            <a:off x="4644008" y="963616"/>
            <a:ext cx="4320480" cy="3024336"/>
          </a:xfrm>
          <a:prstGeom prst="verticalScroll">
            <a:avLst>
              <a:gd name="adj" fmla="val 5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Slimák největší</a:t>
            </a: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Svislý svitek 9"/>
          <p:cNvSpPr/>
          <p:nvPr/>
        </p:nvSpPr>
        <p:spPr>
          <a:xfrm>
            <a:off x="4716016" y="3895668"/>
            <a:ext cx="4248472" cy="2845700"/>
          </a:xfrm>
          <a:prstGeom prst="verticalScroll">
            <a:avLst>
              <a:gd name="adj" fmla="val 538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Plzák španělský</a:t>
            </a: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Výsledek obrázku pro Slimák největš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4914766" y="1534988"/>
            <a:ext cx="3778963" cy="22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"/>
          <a:stretch/>
        </p:blipFill>
        <p:spPr bwMode="auto">
          <a:xfrm>
            <a:off x="4950770" y="4451390"/>
            <a:ext cx="3778963" cy="22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vislý svitek 12"/>
          <p:cNvSpPr/>
          <p:nvPr/>
        </p:nvSpPr>
        <p:spPr>
          <a:xfrm>
            <a:off x="162376" y="3806350"/>
            <a:ext cx="4536504" cy="3024336"/>
          </a:xfrm>
          <a:prstGeom prst="verticalScroll">
            <a:avLst>
              <a:gd name="adj" fmla="val 590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Okružák ploský</a:t>
            </a: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8" y="1584314"/>
            <a:ext cx="3269940" cy="21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Výsledek obrázku pro okružák plosk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" b="20645"/>
          <a:stretch/>
        </p:blipFill>
        <p:spPr bwMode="auto">
          <a:xfrm>
            <a:off x="378857" y="4509121"/>
            <a:ext cx="410354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PLŽI – světoví zástupci</a:t>
            </a:r>
            <a:endParaRPr lang="cs-CZ" b="1" dirty="0"/>
          </a:p>
        </p:txBody>
      </p:sp>
      <p:sp>
        <p:nvSpPr>
          <p:cNvPr id="6" name="Svislý svitek 5"/>
          <p:cNvSpPr/>
          <p:nvPr/>
        </p:nvSpPr>
        <p:spPr>
          <a:xfrm>
            <a:off x="90368" y="925951"/>
            <a:ext cx="4536504" cy="4519273"/>
          </a:xfrm>
          <a:prstGeom prst="verticalScroll">
            <a:avLst>
              <a:gd name="adj" fmla="val 2676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Oblovka (</a:t>
            </a:r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Achatina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suchozemský plž 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světa,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žije v tropické Africe,</a:t>
            </a:r>
          </a:p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ýložravec,</a:t>
            </a:r>
          </a:p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elká rozmnožovací schopnost,</a:t>
            </a:r>
          </a:p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svůj domov je škůdce,</a:t>
            </a:r>
          </a:p>
          <a:p>
            <a:pPr algn="ctr"/>
            <a:endParaRPr lang="cs-CZ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vislý svitek 8"/>
          <p:cNvSpPr/>
          <p:nvPr/>
        </p:nvSpPr>
        <p:spPr>
          <a:xfrm>
            <a:off x="4499992" y="955648"/>
            <a:ext cx="4567352" cy="5633736"/>
          </a:xfrm>
          <a:prstGeom prst="verticalScroll">
            <a:avLst>
              <a:gd name="adj" fmla="val 581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Homolice (</a:t>
            </a:r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Conus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Nejjedovatější plž světa,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žije v teplých mořích,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Většina druhů loví pomocí „harpuny“, nebo některé používají „síť“.</a:t>
            </a: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cs-CZ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4" y="4763352"/>
            <a:ext cx="4005087" cy="16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ýsledek obrázku pro oblo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1" y="2708919"/>
            <a:ext cx="3944134" cy="26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ýsledek obrázku pro homo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4" y="2636913"/>
            <a:ext cx="3534248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Výsledek obrázku pro surmovk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21777" r="8960" b="26583"/>
          <a:stretch/>
        </p:blipFill>
        <p:spPr bwMode="auto">
          <a:xfrm>
            <a:off x="251520" y="5559928"/>
            <a:ext cx="2232248" cy="12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3769" y="566605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Surmovka vražedná </a:t>
            </a:r>
            <a:r>
              <a:rPr lang="cs-CZ" dirty="0" smtClean="0"/>
              <a:t>(JV Asie)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0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Trumpetovka</a:t>
            </a:r>
            <a:r>
              <a:rPr lang="cs-CZ" b="1" dirty="0" smtClean="0"/>
              <a:t> australská </a:t>
            </a:r>
            <a:r>
              <a:rPr lang="cs-CZ" sz="2000" dirty="0" smtClean="0"/>
              <a:t>(angl. </a:t>
            </a:r>
            <a:r>
              <a:rPr lang="cs-CZ" sz="2000" b="1" dirty="0" smtClean="0"/>
              <a:t>Trumpet </a:t>
            </a:r>
            <a:r>
              <a:rPr lang="cs-CZ" sz="2000" b="1" dirty="0" err="1" smtClean="0"/>
              <a:t>snail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9269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Největší plž na světě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073"/>
            <a:ext cx="9144000" cy="5138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38" y="1002675"/>
            <a:ext cx="3464362" cy="32570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38" y="4259728"/>
            <a:ext cx="3464362" cy="2598272"/>
          </a:xfrm>
          <a:prstGeom prst="rect">
            <a:avLst/>
          </a:prstGeom>
        </p:spPr>
      </p:pic>
      <p:pic>
        <p:nvPicPr>
          <p:cNvPr id="12" name="Obrázek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429"/>
            <a:ext cx="1331640" cy="2830136"/>
          </a:xfrm>
          <a:prstGeom prst="rect">
            <a:avLst/>
          </a:prstGeom>
        </p:spPr>
      </p:pic>
      <p:pic>
        <p:nvPicPr>
          <p:cNvPr id="13" name="Obrázek 1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767"/>
            <a:ext cx="1416576" cy="11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EXTRA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Nahožábří</a:t>
            </a:r>
            <a:r>
              <a:rPr lang="cs-CZ" dirty="0" smtClean="0">
                <a:solidFill>
                  <a:schemeClr val="bg1"/>
                </a:solidFill>
              </a:rPr>
              <a:t> plži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hermiss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8059823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hromodo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9" y="1484784"/>
            <a:ext cx="7833391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hylli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0777"/>
            <a:ext cx="7236297" cy="5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glossodo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1" y="1700808"/>
            <a:ext cx="9186901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196</Words>
  <Application>Microsoft Office PowerPoint</Application>
  <PresentationFormat>Předvádění na obrazovce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MĚKKÝŠI</vt:lpstr>
      <vt:lpstr>MĚKKÝŠI</vt:lpstr>
      <vt:lpstr>PLŽI slovensky ULITNÍKY</vt:lpstr>
      <vt:lpstr>PLŽI</vt:lpstr>
      <vt:lpstr>PLŽI</vt:lpstr>
      <vt:lpstr>PLŽI – domácí zástupci</vt:lpstr>
      <vt:lpstr>PLŽI – světoví zástupci</vt:lpstr>
      <vt:lpstr>Trumpetovka australská (angl. Trumpet snail)</vt:lpstr>
      <vt:lpstr>EXTRA Nahožábří plži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B410a-NTB</dc:creator>
  <cp:lastModifiedBy>Mgr. Michal Tóth</cp:lastModifiedBy>
  <cp:revision>30</cp:revision>
  <dcterms:created xsi:type="dcterms:W3CDTF">2018-03-07T20:22:07Z</dcterms:created>
  <dcterms:modified xsi:type="dcterms:W3CDTF">2026-01-31T13:42:05Z</dcterms:modified>
</cp:coreProperties>
</file>