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5599"/>
    <a:srgbClr val="DF21B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6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4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9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1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2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5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1BB8-39DF-47C0-AF21-5063F6C4388F}" type="datetimeFigureOut">
              <a:rPr lang="cs-CZ" smtClean="0"/>
              <a:t>08.12.2025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BB73-760D-41C6-B86F-4E712A4EE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0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44.jpg"/><Relationship Id="rId4" Type="http://schemas.openxmlformats.org/officeDocument/2006/relationships/image" Target="../media/image4.png"/><Relationship Id="rId9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8.jpeg"/><Relationship Id="rId5" Type="http://schemas.openxmlformats.org/officeDocument/2006/relationships/image" Target="../media/image7.png"/><Relationship Id="rId10" Type="http://schemas.openxmlformats.org/officeDocument/2006/relationships/image" Target="../media/image47.jpeg"/><Relationship Id="rId4" Type="http://schemas.openxmlformats.org/officeDocument/2006/relationships/image" Target="../media/image4.pn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2.gif"/><Relationship Id="rId4" Type="http://schemas.openxmlformats.org/officeDocument/2006/relationships/image" Target="../media/image7.png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gif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cCvhYmjaXE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watch?v=VOH2qOFoLto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23.gif"/><Relationship Id="rId4" Type="http://schemas.openxmlformats.org/officeDocument/2006/relationships/image" Target="../media/image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2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jpeg"/><Relationship Id="rId5" Type="http://schemas.openxmlformats.org/officeDocument/2006/relationships/image" Target="../media/image12.png"/><Relationship Id="rId10" Type="http://schemas.openxmlformats.org/officeDocument/2006/relationships/image" Target="../media/image26.gif"/><Relationship Id="rId4" Type="http://schemas.openxmlformats.org/officeDocument/2006/relationships/image" Target="../media/image7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31.jpe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hyperlink" Target="https://www.youtube.com/watch?v=hedoxwuhlm0&amp;t=64s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12.png"/><Relationship Id="rId15" Type="http://schemas.openxmlformats.org/officeDocument/2006/relationships/hyperlink" Target="https://www.youtube.com/watch?v=mKnlRVfjl-o" TargetMode="External"/><Relationship Id="rId10" Type="http://schemas.openxmlformats.org/officeDocument/2006/relationships/hyperlink" Target="https://www.youtube.com/watch?v=8RED67fjYOs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.gif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jpe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8.png"/><Relationship Id="rId5" Type="http://schemas.openxmlformats.org/officeDocument/2006/relationships/image" Target="../media/image40.jpeg"/><Relationship Id="rId10" Type="http://schemas.openxmlformats.org/officeDocument/2006/relationships/image" Target="../media/image12.png"/><Relationship Id="rId4" Type="http://schemas.openxmlformats.org/officeDocument/2006/relationships/image" Target="../media/image39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64">
            <a:off x="7084287" y="1947173"/>
            <a:ext cx="1931216" cy="1931216"/>
          </a:xfrm>
          <a:prstGeom prst="rect">
            <a:avLst/>
          </a:prstGeom>
        </p:spPr>
      </p:pic>
      <p:pic>
        <p:nvPicPr>
          <p:cNvPr id="1026" name="Picture 2" descr="H:\bičíkove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160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meňavk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74" y="5949280"/>
            <a:ext cx="3066310" cy="30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Krásnoočko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11" descr="Krásnoočko – Wikiped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11242"/>
            <a:ext cx="1213004" cy="138977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54186"/>
            <a:ext cx="1237386" cy="1907890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08" y="1657972"/>
            <a:ext cx="1536065" cy="2005418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39232"/>
            <a:ext cx="1450728" cy="1462919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28952"/>
            <a:ext cx="1267863" cy="2383339"/>
          </a:xfrm>
          <a:prstGeom prst="rect">
            <a:avLst/>
          </a:prstGeom>
        </p:spPr>
      </p:pic>
      <p:sp>
        <p:nvSpPr>
          <p:cNvPr id="36" name="Obdélník 35"/>
          <p:cNvSpPr/>
          <p:nvPr/>
        </p:nvSpPr>
        <p:spPr>
          <a:xfrm>
            <a:off x="7448840" y="3717033"/>
            <a:ext cx="1224136" cy="834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41" name="Picture 17" descr="Look Sticker for iOS &amp;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71785"/>
            <a:ext cx="2979639" cy="29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755576" y="40466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Přírodopis pro 6. roč.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ákladních škol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032448" y="5077828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Mgr. Michal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Tóth</a:t>
            </a:r>
          </a:p>
          <a:p>
            <a:pPr algn="ctr"/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3945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12864 0.0011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64 0.00115 L 0.32552 -0.05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52 -0.05139 L 0.45937 -0.040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37 -0.04074 L 0.64045 -0.04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45 -0.04074 L 0.74288 0.02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0"/>
                            </p:stCondLst>
                            <p:childTnLst>
                              <p:par>
                                <p:cTn id="6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0243 -0.04028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3000"/>
                            </p:stCondLst>
                            <p:childTnLst>
                              <p:par>
                                <p:cTn id="7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6778 L -0.15104 -0.26533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0"/>
                            </p:stCondLst>
                            <p:childTnLst>
                              <p:par>
                                <p:cTn id="8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6250"/>
                            </p:stCondLst>
                            <p:childTnLst>
                              <p:par>
                                <p:cTn id="9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84860"/>
            <a:ext cx="7762057" cy="43661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Obrněnky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27585" y="1592796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b="1" dirty="0" err="1" smtClean="0"/>
              <a:t>Mixotrofické</a:t>
            </a:r>
            <a:endParaRPr lang="cs-CZ" dirty="0" smtClean="0"/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Ukradené sinice nebo jenom chloroplasty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Schránky z celulózy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Mohou produkovat </a:t>
            </a:r>
            <a:r>
              <a:rPr lang="cs-CZ" dirty="0" err="1" smtClean="0"/>
              <a:t>toxíny</a:t>
            </a:r>
            <a:endParaRPr lang="cs-CZ" dirty="0" smtClean="0"/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Některé světélkují – </a:t>
            </a:r>
            <a:r>
              <a:rPr lang="cs-CZ" b="1" dirty="0" smtClean="0"/>
              <a:t>„blue </a:t>
            </a:r>
            <a:r>
              <a:rPr lang="cs-CZ" b="1" dirty="0" err="1" smtClean="0"/>
              <a:t>tide</a:t>
            </a:r>
            <a:r>
              <a:rPr lang="cs-CZ" b="1" dirty="0" smtClean="0"/>
              <a:t>“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endParaRPr lang="cs-CZ" b="1" dirty="0" smtClean="0"/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endParaRPr lang="cs-CZ" b="1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36" y="1628800"/>
            <a:ext cx="8037215" cy="5211631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0949"/>
            <a:ext cx="8603542" cy="52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810" y="2168531"/>
            <a:ext cx="3901440" cy="39014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155575" y="1603514"/>
            <a:ext cx="313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Nepohlavně se rozmnožují  rozpadem:</a:t>
            </a:r>
            <a:endParaRPr lang="cs-CZ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VÝTRUSOVCI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Trichomonas stock fotografie, royalty free Trichomonas obrázky |  Depositphotos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River Indian Tonic Water 2l - Tesco Potravin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12156"/>
            <a:ext cx="1619672" cy="16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novník lékařský - Bylinkopedie.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5" y="3529988"/>
            <a:ext cx="2736305" cy="13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ktorová grafika Malárie životního cyklu. Jak plasmodium výrůstky v  lidském těle #198176900 | fotobanka Fotky&amp;amp;Fot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9" y="4607791"/>
            <a:ext cx="3603537" cy="22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547937" y="1620063"/>
            <a:ext cx="4840487" cy="5127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Zimnička = Plazmodium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547937" y="2132856"/>
            <a:ext cx="3130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Způsobuje nemoc –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Malárií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Přemáší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jí tropičtí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komáři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Vyskytuje se tropických vlhkých oblastech Střední Ameriky, JV Asie ale hlavně v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Projevy: pravidelné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horečky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(každý 2. nebo 3. den, záleží od druhu Plazmodia)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Plazmodia se od komára dostanou do jater, tam se vyvinou a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napádají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červené krvinky, ve kterých se namnoží následkem čeho krvinku zničí – to se projeví horečkou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588224" y="2179499"/>
            <a:ext cx="272758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200"/>
              </a:spcAft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Dříve byl jediným účinným lékem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chinín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hořka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látka z kůry tropického stromu, která snižuje horečku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Chinín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i dnes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přidáva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nápoje -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toniku</a:t>
            </a:r>
          </a:p>
        </p:txBody>
      </p:sp>
    </p:spTree>
    <p:extLst>
      <p:ext uri="{BB962C8B-B14F-4D97-AF65-F5344CB8AC3E}">
        <p14:creationId xmlns:p14="http://schemas.microsoft.com/office/powerpoint/2010/main" val="37127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 animBg="1"/>
      <p:bldP spid="12" grpId="0" animBg="1"/>
      <p:bldP spid="18" grpId="0" build="p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363687" y="2636912"/>
            <a:ext cx="26413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Přenašečem jsou kočkovité šelmy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Nákaza: syrové maso, domácí mazlíčci (špatná hygiena)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Ovlivňuje mozek, nebezpečná pro těhotné ženy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VÝTRUSOVCI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779737" y="1592796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Toxoplazma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6059726" y="1592796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Kokcídie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jaterní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Trichomonas stock fotografie, royalty free Trichomonas obrázky |  Depositphotos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2" descr="Toxoplasmóz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2798888" cy="277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6088286" y="2579229"/>
            <a:ext cx="26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Postihuje domácí zvířata, např. králíky</a:t>
            </a:r>
          </a:p>
        </p:txBody>
      </p:sp>
      <p:pic>
        <p:nvPicPr>
          <p:cNvPr id="13" name="Picture 4" descr="http://www.benefeed.cz/products/w500jpg/11014_ACIDOMID_K_1000_800x800x96dpi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4750" r="31474" b="12865"/>
          <a:stretch/>
        </p:blipFill>
        <p:spPr bwMode="auto">
          <a:xfrm>
            <a:off x="6544884" y="3150378"/>
            <a:ext cx="1728192" cy="36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 animBg="1"/>
      <p:bldP spid="22" grpId="0" animBg="1"/>
      <p:bldP spid="24" grpId="0" animBg="1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7027"/>
            <a:ext cx="501874" cy="10081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21" y="101563"/>
            <a:ext cx="879887" cy="10081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03" y="97027"/>
            <a:ext cx="999711" cy="10081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16" y="106385"/>
            <a:ext cx="653824" cy="10081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53" y="106385"/>
            <a:ext cx="894668" cy="168180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10" y="142389"/>
            <a:ext cx="744593" cy="97210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67544" y="191683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Jsou to </a:t>
            </a:r>
            <a:r>
              <a:rPr lang="cs-CZ" sz="2400" b="1" dirty="0" smtClean="0"/>
              <a:t>jednobuněční živočichové </a:t>
            </a:r>
            <a:r>
              <a:rPr lang="cs-CZ" sz="2400" dirty="0" smtClean="0"/>
              <a:t>(jsou i výjimky…)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 světě jich bylo rozpoznáno přes 20 000 druhů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Podle </a:t>
            </a:r>
            <a:r>
              <a:rPr lang="cs-CZ" sz="2400" b="1" dirty="0" smtClean="0"/>
              <a:t>způsobu jakým se pohybují </a:t>
            </a:r>
            <a:r>
              <a:rPr lang="cs-CZ" sz="2400" dirty="0" smtClean="0"/>
              <a:t>a </a:t>
            </a:r>
            <a:r>
              <a:rPr lang="cs-CZ" sz="2400" b="1" dirty="0" smtClean="0"/>
              <a:t>rozmnožují</a:t>
            </a:r>
            <a:r>
              <a:rPr lang="cs-CZ" sz="2400" dirty="0" smtClean="0"/>
              <a:t> je dělíme: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1" y="4797152"/>
            <a:ext cx="2132273" cy="2132273"/>
          </a:xfrm>
          <a:prstGeom prst="rect">
            <a:avLst/>
          </a:prstGeom>
        </p:spPr>
      </p:pic>
      <p:pic>
        <p:nvPicPr>
          <p:cNvPr id="12" name="Picture 3" descr="H:\meňavka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25" y="4976889"/>
            <a:ext cx="2556567" cy="25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:\bičíkovec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36" y="4967988"/>
            <a:ext cx="2074320" cy="20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élníkový popisek 12"/>
          <p:cNvSpPr/>
          <p:nvPr/>
        </p:nvSpPr>
        <p:spPr>
          <a:xfrm>
            <a:off x="4857850" y="3645024"/>
            <a:ext cx="1837295" cy="1332148"/>
          </a:xfrm>
          <a:prstGeom prst="wedgeRoundRectCallout">
            <a:avLst>
              <a:gd name="adj1" fmla="val -75292"/>
              <a:gd name="adj2" fmla="val -9046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Bičíkovci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2240025" y="3699292"/>
            <a:ext cx="2442521" cy="1260728"/>
          </a:xfrm>
          <a:prstGeom prst="wedgeRoundRectCallout">
            <a:avLst>
              <a:gd name="adj1" fmla="val -522"/>
              <a:gd name="adj2" fmla="val -1009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Kořenonožci</a:t>
            </a:r>
          </a:p>
        </p:txBody>
      </p:sp>
      <p:pic>
        <p:nvPicPr>
          <p:cNvPr id="1026" name="Picture 2" descr="Trypanosoma brucei a parasite Stock Photo - Alamy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b="5255"/>
          <a:stretch/>
        </p:blipFill>
        <p:spPr bwMode="auto">
          <a:xfrm>
            <a:off x="7380312" y="5289491"/>
            <a:ext cx="1512168" cy="13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aoblený obdélníkový popisek 13"/>
          <p:cNvSpPr/>
          <p:nvPr/>
        </p:nvSpPr>
        <p:spPr>
          <a:xfrm>
            <a:off x="6876256" y="3645024"/>
            <a:ext cx="2090414" cy="1296144"/>
          </a:xfrm>
          <a:prstGeom prst="wedgeRoundRectCallout">
            <a:avLst>
              <a:gd name="adj1" fmla="val -89266"/>
              <a:gd name="adj2" fmla="val -9707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Výtrusovci</a:t>
            </a:r>
          </a:p>
        </p:txBody>
      </p:sp>
      <p:sp>
        <p:nvSpPr>
          <p:cNvPr id="3" name="Zaoblený obdélníkový popisek 2"/>
          <p:cNvSpPr/>
          <p:nvPr/>
        </p:nvSpPr>
        <p:spPr>
          <a:xfrm>
            <a:off x="251520" y="3753036"/>
            <a:ext cx="1872208" cy="1224136"/>
          </a:xfrm>
          <a:prstGeom prst="wedgeRoundRectCallout">
            <a:avLst>
              <a:gd name="adj1" fmla="val 103580"/>
              <a:gd name="adj2" fmla="val -10407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Nálevníci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0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pic>
        <p:nvPicPr>
          <p:cNvPr id="2050" name="Picture 2" descr="Soubor:Paramecium caudatum Ehrenberg, 1833.jpg – Wikiped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03" y="1844824"/>
            <a:ext cx="6594698" cy="500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08149" y="2240867"/>
            <a:ext cx="450453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Pohybuje se pomocí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BRV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(řasinka), kterými i vnímá okolí (hmat)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Dýchá celým povrchem těla (Pelikula s Alveoly)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2 jádra –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Větší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řídí všechny děje v buňce („mozek“) 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řídí rozmnožování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Rozmnožuje se nepohlavně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příčným dělením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spájením (konjugace) – vymění si část jádra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ve stojatých vodách a živí se bakteriemi a úlomky rostlin – čistí vodu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nepříznivých podmínek vytváří pevnou schránku -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36" y="2132856"/>
            <a:ext cx="1152128" cy="1152128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NÁLEVNÍCI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Spolek Trepka - SPOLEK TREPK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6554" y="1609115"/>
            <a:ext cx="592425" cy="61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240294" y="1592796"/>
            <a:ext cx="5224828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Trepka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Črievička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Paramecium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42" y="3401186"/>
            <a:ext cx="1900022" cy="19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NÁLEVNÍCI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20160" y="1592795"/>
            <a:ext cx="3011679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Mrskavka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Stentor)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16357" r="30606" b="18625"/>
          <a:stretch/>
        </p:blipFill>
        <p:spPr bwMode="auto">
          <a:xfrm>
            <a:off x="120160" y="2240866"/>
            <a:ext cx="3128803" cy="176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8" y="2435184"/>
            <a:ext cx="1926061" cy="1892676"/>
          </a:xfrm>
          <a:prstGeom prst="rect">
            <a:avLst/>
          </a:prstGeom>
        </p:spPr>
      </p:pic>
      <p:sp>
        <p:nvSpPr>
          <p:cNvPr id="18" name="Zaoblený obdélník 17"/>
          <p:cNvSpPr/>
          <p:nvPr/>
        </p:nvSpPr>
        <p:spPr>
          <a:xfrm>
            <a:off x="3392638" y="1592796"/>
            <a:ext cx="1927911" cy="9001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Opalinka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 tlustém střevě žab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16241" r="30259" b="17771"/>
          <a:stretch/>
        </p:blipFill>
        <p:spPr bwMode="auto">
          <a:xfrm>
            <a:off x="5429306" y="2492896"/>
            <a:ext cx="3168352" cy="180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aoblený obdélník 19"/>
          <p:cNvSpPr/>
          <p:nvPr/>
        </p:nvSpPr>
        <p:spPr>
          <a:xfrm>
            <a:off x="6049527" y="1612887"/>
            <a:ext cx="1927911" cy="9001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Vířenka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Vorticella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Bachořci – Wikipedi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20" y="4653134"/>
            <a:ext cx="25717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aoblený obdélník 21"/>
          <p:cNvSpPr/>
          <p:nvPr/>
        </p:nvSpPr>
        <p:spPr>
          <a:xfrm>
            <a:off x="714168" y="5293714"/>
            <a:ext cx="4443457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Bachořci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symbióza v žaludcích býložravců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36" y="4199651"/>
            <a:ext cx="1360448" cy="906965"/>
          </a:xfrm>
          <a:prstGeom prst="rect">
            <a:avLst/>
          </a:prstGeom>
        </p:spPr>
      </p:pic>
      <p:sp>
        <p:nvSpPr>
          <p:cNvPr id="16" name="Šipka dolů 15"/>
          <p:cNvSpPr/>
          <p:nvPr/>
        </p:nvSpPr>
        <p:spPr>
          <a:xfrm rot="2751978">
            <a:off x="3364238" y="4080853"/>
            <a:ext cx="324036" cy="6205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8" grpId="0" animBg="1"/>
      <p:bldP spid="20" grpId="0" animBg="1"/>
      <p:bldP spid="2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8303" y="1772816"/>
            <a:ext cx="2454775" cy="24547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KOŘENONOŽCI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What is an amoeba? | Live Scienc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1522"/>
          <a:stretch/>
        </p:blipFill>
        <p:spPr bwMode="auto">
          <a:xfrm>
            <a:off x="-253737" y="1772816"/>
            <a:ext cx="698806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4608149" y="1592796"/>
            <a:ext cx="4500355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Měňavka velká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Amoeba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proteus)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25" y="4149080"/>
            <a:ext cx="3901440" cy="3901440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4603970" y="2240867"/>
            <a:ext cx="450453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Pohybuje se pomocí výběžků cytoplasmy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panožky – neustále mění tvar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Může dosahovat velikosti až 1 mm (je pozorovatelná volným okem)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Loví jiné prvoky (predátor)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6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KOŘENONOŽCI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508250" y="1571084"/>
            <a:ext cx="2952327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Měňavka ústní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Entamoeba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gingivalis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nflamed gums / Gingivitis | OROXID.C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89" y="2420888"/>
            <a:ext cx="3489728" cy="17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tamoeba gingivalis charakteristiky, taxonomie, morfologie / Biologie |  Thpanorama - Udělej si dnes lepší!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16" y="4170601"/>
            <a:ext cx="3072872" cy="20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755721" y="1572824"/>
            <a:ext cx="3762943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Měňavka úplavičná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Entamoeba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histolytica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70" y="4924241"/>
            <a:ext cx="924174" cy="1711864"/>
          </a:xfrm>
          <a:prstGeom prst="rect">
            <a:avLst/>
          </a:prstGeom>
        </p:spPr>
      </p:pic>
      <p:pic>
        <p:nvPicPr>
          <p:cNvPr id="14" name="Picture 4" descr="Vietnamese Vegetable Market in Hue, Vietnam - Encircle Photo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3"/>
          <a:stretch/>
        </p:blipFill>
        <p:spPr bwMode="auto">
          <a:xfrm>
            <a:off x="128533" y="3945695"/>
            <a:ext cx="2542673" cy="28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74747"/>
            <a:ext cx="1453618" cy="179585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267744" y="2338364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Parazituje ve střevech lidí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Může způsobit lehký i těžký průjem (krev ve stolici)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 těla se dostane kontaminovanou vodou nebo neumytou zeleninou či ovocem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2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2" grpId="0" animBg="1"/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Speciální KOŘENONOŽCI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57666" y="1579466"/>
            <a:ext cx="2952183" cy="648071"/>
          </a:xfrm>
          <a:prstGeom prst="roundRect">
            <a:avLst/>
          </a:prstGeom>
          <a:solidFill>
            <a:srgbClr val="DF21BB"/>
          </a:solidFill>
          <a:ln>
            <a:solidFill>
              <a:srgbClr val="AB5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Dírkonošci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7666" y="2256517"/>
            <a:ext cx="2970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povrchu těla mají pevné vápenaté schránky s otvůrky, kterými vysouvají nitkovité panožky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Žijí v moři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127816" y="1592796"/>
            <a:ext cx="2952183" cy="648071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Slunivky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386660" y="2268428"/>
            <a:ext cx="244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Vápenaté schránky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Žijí ve sladké vodě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079999" y="1579466"/>
            <a:ext cx="2952183" cy="64807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Mřížovci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423639" y="2256517"/>
            <a:ext cx="233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Křemičité schránky</a:t>
            </a:r>
          </a:p>
        </p:txBody>
      </p:sp>
      <p:pic>
        <p:nvPicPr>
          <p:cNvPr id="2052" name="Picture 4" descr="New Recognition for Major Players in the Ocean&amp;#39;s Silicon Cycle - E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10196" y="3168563"/>
            <a:ext cx="4126761" cy="30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Actinophrys sol, heliozoan (Photos Prints Framed Posters Puzzles Cards  Gifts...) #142381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0" descr="Actinophrys sol, heliozoan (Photos Prints Framed Posters Puzzles Cards  Gifts...) #1423818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76" y="2652717"/>
            <a:ext cx="2887949" cy="2432467"/>
          </a:xfrm>
          <a:prstGeom prst="rect">
            <a:avLst/>
          </a:prstGeom>
        </p:spPr>
      </p:pic>
      <p:pic>
        <p:nvPicPr>
          <p:cNvPr id="2061" name="Picture 13" descr="Foraminifera, nicknamed &quot;forams&quot; or &quot;armored amoebas,&quot; are organisms found in all marine environments. They are largely classified into two groups. Planktonic forams drift with ocean currents. Benthic forams reside at the bottom of the sea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" y="4407742"/>
            <a:ext cx="3220586" cy="241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build="p"/>
      <p:bldP spid="17" grpId="0" animBg="1"/>
      <p:bldP spid="19" grpId="0" build="p"/>
      <p:bldP spid="20" grpId="0" animBg="1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58" y="1303619"/>
            <a:ext cx="3325259" cy="332525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1491"/>
            <a:ext cx="3024336" cy="3024336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BIČÍKOVCI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339752" y="4175094"/>
            <a:ext cx="104455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8083754" y="4300775"/>
            <a:ext cx="1060246" cy="478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16082" r="52010" b="18213"/>
          <a:stretch/>
        </p:blipFill>
        <p:spPr bwMode="auto">
          <a:xfrm>
            <a:off x="3712282" y="5181872"/>
            <a:ext cx="1725518" cy="147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pisek se šipkou doleva 20"/>
          <p:cNvSpPr/>
          <p:nvPr/>
        </p:nvSpPr>
        <p:spPr>
          <a:xfrm>
            <a:off x="4355256" y="5661248"/>
            <a:ext cx="1435981" cy="1001382"/>
          </a:xfrm>
          <a:prstGeom prst="leftArrowCallout">
            <a:avLst>
              <a:gd name="adj1" fmla="val 25000"/>
              <a:gd name="adj2" fmla="val 25000"/>
              <a:gd name="adj3" fmla="val 15182"/>
              <a:gd name="adj4" fmla="val 7872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Leišmanióza</a:t>
            </a:r>
            <a:r>
              <a:rPr lang="cs-CZ" sz="1400" dirty="0" smtClean="0"/>
              <a:t>, přenáší jí </a:t>
            </a:r>
            <a:r>
              <a:rPr lang="cs-CZ" sz="1400" b="1" dirty="0" smtClean="0"/>
              <a:t>Písečné mušky</a:t>
            </a:r>
            <a:endParaRPr lang="cs-CZ" sz="1400" b="1" dirty="0"/>
          </a:p>
        </p:txBody>
      </p:sp>
      <p:pic>
        <p:nvPicPr>
          <p:cNvPr id="1026" name="Picture 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5" y="5189883"/>
            <a:ext cx="2604164" cy="14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rypanosoma (trypanozóma) | BioLib.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" y="1611076"/>
            <a:ext cx="4680182" cy="35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aoblený obdélník 23"/>
          <p:cNvSpPr/>
          <p:nvPr/>
        </p:nvSpPr>
        <p:spPr>
          <a:xfrm>
            <a:off x="6372200" y="4075738"/>
            <a:ext cx="2592287" cy="11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Trypanosoma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brucei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opisek se šipkou doprava 25"/>
          <p:cNvSpPr/>
          <p:nvPr/>
        </p:nvSpPr>
        <p:spPr>
          <a:xfrm>
            <a:off x="5846624" y="5661248"/>
            <a:ext cx="1245656" cy="1001486"/>
          </a:xfrm>
          <a:prstGeom prst="rightArrowCallout">
            <a:avLst>
              <a:gd name="adj1" fmla="val 25000"/>
              <a:gd name="adj2" fmla="val 22506"/>
              <a:gd name="adj3" fmla="val 11909"/>
              <a:gd name="adj4" fmla="val 8180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Chagasova</a:t>
            </a:r>
            <a:r>
              <a:rPr lang="cs-CZ" sz="1400" b="1" dirty="0" smtClean="0"/>
              <a:t> choroba</a:t>
            </a:r>
            <a:r>
              <a:rPr lang="cs-CZ" sz="1400" dirty="0" smtClean="0"/>
              <a:t>,</a:t>
            </a:r>
          </a:p>
          <a:p>
            <a:pPr algn="ctr"/>
            <a:r>
              <a:rPr lang="cs-CZ" sz="1400" dirty="0"/>
              <a:t>p</a:t>
            </a:r>
            <a:r>
              <a:rPr lang="cs-CZ" sz="1400" dirty="0" smtClean="0"/>
              <a:t>řenáší jí štěnice</a:t>
            </a:r>
            <a:endParaRPr lang="cs-CZ" sz="14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3240294" y="3284984"/>
            <a:ext cx="2465181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3275856" y="3356992"/>
            <a:ext cx="1797390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Arial Narrow" panose="020B0606020202030204" pitchFamily="34" charset="0"/>
              </a:rPr>
              <a:t>rodina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 err="1" smtClean="0">
                <a:latin typeface="Arial Narrow" panose="020B0606020202030204" pitchFamily="34" charset="0"/>
              </a:rPr>
              <a:t>Trypanozómová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5172616" y="3429000"/>
            <a:ext cx="432048" cy="43204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929071" y="1592796"/>
            <a:ext cx="3665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r>
              <a:rPr lang="cs-CZ" dirty="0" smtClean="0"/>
              <a:t>Pohybují se pomocí </a:t>
            </a:r>
            <a:r>
              <a:rPr lang="cs-CZ" b="1" dirty="0" smtClean="0"/>
              <a:t>bičíků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r>
              <a:rPr lang="cs-CZ" dirty="0" smtClean="0"/>
              <a:t>Rozmnožují se </a:t>
            </a:r>
            <a:r>
              <a:rPr lang="cs-CZ" b="1" dirty="0" smtClean="0"/>
              <a:t>podélným dělením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r>
              <a:rPr lang="cs-CZ" dirty="0"/>
              <a:t>Většina jsou </a:t>
            </a:r>
            <a:r>
              <a:rPr lang="cs-CZ" b="1" dirty="0" smtClean="0"/>
              <a:t>paraziti – </a:t>
            </a:r>
            <a:r>
              <a:rPr lang="cs-CZ" dirty="0" smtClean="0"/>
              <a:t>nejznámější je rodina </a:t>
            </a:r>
            <a:r>
              <a:rPr lang="cs-CZ" b="1" dirty="0" err="1" smtClean="0"/>
              <a:t>Trypanozóm</a:t>
            </a:r>
            <a:r>
              <a:rPr lang="cs-CZ" b="1" dirty="0" smtClean="0"/>
              <a:t>:</a:t>
            </a:r>
            <a:endParaRPr lang="cs-CZ" b="1" dirty="0"/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endParaRPr lang="cs-CZ" b="1" dirty="0" smtClean="0"/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»"/>
            </a:pPr>
            <a:endParaRPr lang="cs-CZ" b="1" dirty="0"/>
          </a:p>
        </p:txBody>
      </p:sp>
      <p:sp>
        <p:nvSpPr>
          <p:cNvPr id="22" name="Zaoblený obdélník 21"/>
          <p:cNvSpPr/>
          <p:nvPr/>
        </p:nvSpPr>
        <p:spPr>
          <a:xfrm>
            <a:off x="3797100" y="4083748"/>
            <a:ext cx="1555882" cy="11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Ničivka kožní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6220" r="30606" b="13702"/>
          <a:stretch/>
        </p:blipFill>
        <p:spPr bwMode="auto">
          <a:xfrm>
            <a:off x="996795" y="5121212"/>
            <a:ext cx="2529149" cy="154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945150" y="4083748"/>
            <a:ext cx="2613110" cy="11061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Trypanozóma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spavičná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opisek se šipkou doprava 18"/>
          <p:cNvSpPr/>
          <p:nvPr/>
        </p:nvSpPr>
        <p:spPr>
          <a:xfrm>
            <a:off x="107504" y="5181872"/>
            <a:ext cx="936104" cy="1472852"/>
          </a:xfrm>
          <a:prstGeom prst="rightArrowCallout">
            <a:avLst>
              <a:gd name="adj1" fmla="val 25000"/>
              <a:gd name="adj2" fmla="val 22506"/>
              <a:gd name="adj3" fmla="val 11909"/>
              <a:gd name="adj4" fmla="val 8180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Spavá nemoc</a:t>
            </a:r>
            <a:r>
              <a:rPr lang="cs-CZ" sz="1400" dirty="0" smtClean="0"/>
              <a:t>,</a:t>
            </a:r>
          </a:p>
          <a:p>
            <a:pPr algn="ctr"/>
            <a:r>
              <a:rPr lang="cs-CZ" sz="1400" dirty="0"/>
              <a:t>p</a:t>
            </a:r>
            <a:r>
              <a:rPr lang="cs-CZ" sz="1400" dirty="0" smtClean="0"/>
              <a:t>řenáší jí moucha </a:t>
            </a:r>
            <a:r>
              <a:rPr lang="cs-CZ" sz="1400" b="1" dirty="0" err="1" smtClean="0"/>
              <a:t>Tse-Tse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7993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5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4" grpId="0" animBg="1"/>
      <p:bldP spid="26" grpId="0" animBg="1"/>
      <p:bldP spid="3" grpId="0" animBg="1"/>
      <p:bldP spid="13" grpId="0" animBg="1"/>
      <p:bldP spid="14" grpId="0" animBg="1"/>
      <p:bldP spid="16" grpId="0" uiExpand="1" build="p"/>
      <p:bldP spid="22" grpId="0" animBg="1"/>
      <p:bldP spid="1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Anatomy and Reproduction of Euglena Ce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5283466"/>
            <a:ext cx="2843808" cy="16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voci - Praprvoci - Bičíkovci - Zooflagellata - Bičivka ryb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46835"/>
            <a:ext cx="1219452" cy="16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ardie u psa a kočky | Giardióza | MetropoleVet Pra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15" y="2522426"/>
            <a:ext cx="2553524" cy="19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rmite gut symbio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10" y="2515570"/>
            <a:ext cx="2403107" cy="19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" y="2498326"/>
            <a:ext cx="2862276" cy="190818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7" y="124387"/>
            <a:ext cx="358168" cy="7194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10" y="106139"/>
            <a:ext cx="641131" cy="73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383"/>
            <a:ext cx="728439" cy="7345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87" y="79737"/>
            <a:ext cx="482015" cy="7432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84" y="97029"/>
            <a:ext cx="623326" cy="11717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115741"/>
            <a:ext cx="541687" cy="70720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943" y="2549858"/>
            <a:ext cx="3130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bičíky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Parazituje v pochvě žen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Projevuje se výtoky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Přenáší se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pohlavním stykem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spodním prádlem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755721" y="944725"/>
            <a:ext cx="7704856" cy="6480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BIČÍKOVCI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59925" y="1591772"/>
            <a:ext cx="2552585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Bičenka poševní</a:t>
            </a:r>
          </a:p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Trichomonas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vaginalis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384310" y="1592796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Brvitky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Hypermastigina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131840" y="249289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Symbiotizuje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střevech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termitů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Pomáhá jim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trávit dřevo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6410965" y="1592796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Lamblie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střevní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Giardia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intestinalis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173182" y="2539665"/>
            <a:ext cx="290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Má </a:t>
            </a:r>
            <a:r>
              <a:rPr lang="cs-CZ" b="1" dirty="0" smtClean="0"/>
              <a:t>8 bičíků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Může žít v tenkém střevě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Způsobuje průjmy</a:t>
            </a:r>
            <a:endParaRPr lang="cs-CZ" dirty="0"/>
          </a:p>
        </p:txBody>
      </p:sp>
      <p:sp>
        <p:nvSpPr>
          <p:cNvPr id="26" name="Zaoblený obdélník 25"/>
          <p:cNvSpPr/>
          <p:nvPr/>
        </p:nvSpPr>
        <p:spPr>
          <a:xfrm>
            <a:off x="1903020" y="4750844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Bičivka rybí</a:t>
            </a:r>
          </a:p>
          <a:p>
            <a:pPr algn="ctr"/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Costia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necatrix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536218" y="5661248"/>
            <a:ext cx="290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Parazit </a:t>
            </a:r>
            <a:r>
              <a:rPr lang="cs-CZ" b="1" dirty="0" smtClean="0"/>
              <a:t>kůže ryb </a:t>
            </a:r>
            <a:r>
              <a:rPr lang="cs-CZ" dirty="0" smtClean="0"/>
              <a:t>(požírá ji)</a:t>
            </a:r>
          </a:p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/>
              <a:t>U mladých rybek může způsobit smrt</a:t>
            </a:r>
            <a:endParaRPr lang="cs-CZ" dirty="0"/>
          </a:p>
        </p:txBody>
      </p:sp>
      <p:sp>
        <p:nvSpPr>
          <p:cNvPr id="29" name="Zaoblený obdélník 28"/>
          <p:cNvSpPr/>
          <p:nvPr/>
        </p:nvSpPr>
        <p:spPr>
          <a:xfrm>
            <a:off x="5868144" y="4581128"/>
            <a:ext cx="2403107" cy="900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Krásnoočko     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lat.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Euglena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5941941" y="6030580"/>
            <a:ext cx="29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»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Živí se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mixotrofně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Trichomonas stock fotografie, royalty free Trichomonas obrázky |  Depositphotos 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" grpId="0" animBg="1"/>
      <p:bldP spid="12" grpId="0" animBg="1"/>
      <p:bldP spid="22" grpId="0" animBg="1"/>
      <p:bldP spid="23" grpId="0" build="p"/>
      <p:bldP spid="24" grpId="0" animBg="1"/>
      <p:bldP spid="25" grpId="0" build="p"/>
      <p:bldP spid="26" grpId="0" animBg="1"/>
      <p:bldP spid="28" grpId="0" build="p"/>
      <p:bldP spid="29" grpId="0" animBg="1"/>
      <p:bldP spid="30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567</Words>
  <Application>Microsoft Office PowerPoint</Application>
  <PresentationFormat>Předvádění na obrazovce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57</cp:revision>
  <dcterms:created xsi:type="dcterms:W3CDTF">2021-12-29T11:12:53Z</dcterms:created>
  <dcterms:modified xsi:type="dcterms:W3CDTF">2025-12-08T17:41:25Z</dcterms:modified>
</cp:coreProperties>
</file>