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A49E-9461-4492-A396-40EF4027F9FB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D80A-045A-4251-BE4D-344A894FD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60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A49E-9461-4492-A396-40EF4027F9FB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D80A-045A-4251-BE4D-344A894FD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9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A49E-9461-4492-A396-40EF4027F9FB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D80A-045A-4251-BE4D-344A894FD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58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A49E-9461-4492-A396-40EF4027F9FB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D80A-045A-4251-BE4D-344A894FD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63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A49E-9461-4492-A396-40EF4027F9FB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D80A-045A-4251-BE4D-344A894FD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64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A49E-9461-4492-A396-40EF4027F9FB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D80A-045A-4251-BE4D-344A894FD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8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A49E-9461-4492-A396-40EF4027F9FB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D80A-045A-4251-BE4D-344A894FD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3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A49E-9461-4492-A396-40EF4027F9FB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D80A-045A-4251-BE4D-344A894FD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53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A49E-9461-4492-A396-40EF4027F9FB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D80A-045A-4251-BE4D-344A894FD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2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A49E-9461-4492-A396-40EF4027F9FB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D80A-045A-4251-BE4D-344A894FD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3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A49E-9461-4492-A396-40EF4027F9FB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D80A-045A-4251-BE4D-344A894FD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95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A49E-9461-4492-A396-40EF4027F9FB}" type="datetimeFigureOut">
              <a:rPr lang="cs-CZ" smtClean="0"/>
              <a:t>06.11.2024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3D80A-045A-4251-BE4D-344A894FD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6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C26JK9nk-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/>
          </a:bodyPr>
          <a:lstStyle/>
          <a:p>
            <a:r>
              <a:rPr lang="cs-CZ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ŠELMY</a:t>
            </a:r>
            <a:endParaRPr lang="cs-CZ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00800" cy="1198984"/>
          </a:xfrm>
        </p:spPr>
        <p:txBody>
          <a:bodyPr>
            <a:normAutofit/>
          </a:bodyPr>
          <a:lstStyle/>
          <a:p>
            <a:r>
              <a:rPr lang="cs-CZ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MEDVĚDOVITÉ</a:t>
            </a:r>
            <a:endParaRPr lang="cs-CZ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78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410a-NTB\AppData\Local\Microsoft\Windows\INetCache\IE\BTOKVBOG\Polar_Bear_-_Alask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" y="776851"/>
            <a:ext cx="9126848" cy="608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72008"/>
            <a:ext cx="8219256" cy="1196752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Medvěd lední</a:t>
            </a:r>
            <a:r>
              <a:rPr lang="cs-CZ" sz="4000" b="1" dirty="0"/>
              <a:t> </a:t>
            </a:r>
            <a:r>
              <a:rPr lang="cs-CZ" sz="4000" b="1" dirty="0" smtClean="0"/>
              <a:t>/</a:t>
            </a:r>
            <a:r>
              <a:rPr lang="cs-CZ" sz="4000" b="1" dirty="0" err="1" smtClean="0"/>
              <a:t>Medveď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biely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2800" i="1" dirty="0" smtClean="0"/>
              <a:t>(</a:t>
            </a:r>
            <a:r>
              <a:rPr lang="cs-CZ" sz="2800" i="1" dirty="0" err="1" smtClean="0"/>
              <a:t>Ursus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maritimus</a:t>
            </a:r>
            <a:r>
              <a:rPr lang="cs-CZ" sz="2800" i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9046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dirty="0" smtClean="0"/>
              <a:t>Největší šelma na světě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dirty="0" smtClean="0"/>
              <a:t>černá kůže a bílá velmi hustá a dutá srst,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/>
              <a:t>	</a:t>
            </a:r>
            <a:r>
              <a:rPr lang="cs-CZ" dirty="0" smtClean="0"/>
              <a:t>osrstěné tlapky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dirty="0" smtClean="0"/>
              <a:t>Vynikající plavec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dirty="0" smtClean="0"/>
              <a:t>Loví tuleně, malé velryby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dirty="0" smtClean="0"/>
              <a:t>Výborný čich – dokáže najít dýchací otvor tuleně pod metrovou vrstvou sněhu na km daleko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dirty="0" smtClean="0"/>
              <a:t>Samice  hibernují a v brlohu rodí i mláďata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dirty="0" smtClean="0"/>
              <a:t>Samci nehibernují, jedí i mořské řasy, mechy a různé bobule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dirty="0" smtClean="0"/>
              <a:t>Vyskytují se pouze v </a:t>
            </a:r>
            <a:r>
              <a:rPr lang="cs-CZ" dirty="0" smtClean="0"/>
              <a:t>Arktidě</a:t>
            </a:r>
            <a:r>
              <a:rPr lang="cs-CZ" dirty="0" smtClean="0"/>
              <a:t>, jsou ohroženi!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válný popisek 3"/>
          <p:cNvSpPr/>
          <p:nvPr/>
        </p:nvSpPr>
        <p:spPr>
          <a:xfrm>
            <a:off x="5292080" y="804315"/>
            <a:ext cx="2930640" cy="936104"/>
          </a:xfrm>
          <a:prstGeom prst="wedgeEllipseCallout">
            <a:avLst>
              <a:gd name="adj1" fmla="val -76663"/>
              <a:gd name="adj2" fmla="val 2914"/>
            </a:avLst>
          </a:prstGeom>
          <a:solidFill>
            <a:schemeClr val="bg1"/>
          </a:solidFill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Samice – 2m, 300kg</a:t>
            </a:r>
          </a:p>
          <a:p>
            <a:pPr algn="ctr"/>
            <a:r>
              <a:rPr lang="cs-CZ" dirty="0" smtClean="0"/>
              <a:t>Samec – 3m, 600kg</a:t>
            </a:r>
            <a:endParaRPr lang="cs-CZ" dirty="0"/>
          </a:p>
        </p:txBody>
      </p:sp>
      <p:sp>
        <p:nvSpPr>
          <p:cNvPr id="6" name="Obláček 5"/>
          <p:cNvSpPr/>
          <p:nvPr/>
        </p:nvSpPr>
        <p:spPr>
          <a:xfrm>
            <a:off x="4384544" y="1988840"/>
            <a:ext cx="1815072" cy="1152128"/>
          </a:xfrm>
          <a:prstGeom prst="cloudCallout">
            <a:avLst>
              <a:gd name="adj1" fmla="val -77306"/>
              <a:gd name="adj2" fmla="val -15707"/>
            </a:avLst>
          </a:pr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 smtClean="0"/>
              <a:t>Nestudí a neklouže to na ledu</a:t>
            </a:r>
            <a:endParaRPr lang="cs-CZ" i="1" dirty="0"/>
          </a:p>
        </p:txBody>
      </p:sp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70308"/>
            <a:ext cx="1224136" cy="613401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0"/>
              </a:schemeClr>
            </a:glow>
            <a:outerShdw dist="12700" sx="1000" sy="1000" algn="ctr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177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dvěd hnědý - ČT edu - Česká telev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72008"/>
            <a:ext cx="8219256" cy="1196752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Medvěd hnědý /</a:t>
            </a:r>
            <a:r>
              <a:rPr lang="cs-CZ" sz="4000" b="1" dirty="0" err="1" smtClean="0"/>
              <a:t>Medveď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hnedý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2800" i="1" dirty="0" smtClean="0"/>
              <a:t>(</a:t>
            </a:r>
            <a:r>
              <a:rPr lang="cs-CZ" sz="2800" i="1" dirty="0" err="1" smtClean="0"/>
              <a:t>Ursus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arctos</a:t>
            </a:r>
            <a:r>
              <a:rPr lang="cs-CZ" sz="2800" i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32859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Nejrozšířenější a nejproměnlivější ze všech medvědů</a:t>
            </a: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Největší poddruhy jsou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kodiak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grizzly</a:t>
            </a: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všežravec, potřebuje velké teritorium</a:t>
            </a: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 tvoří tráva, kořeny, hlízy, cibule, bobule, ořechy</a:t>
            </a: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Loví ryby, kopytníky, hlodavce ale i hmyz a mršiny</a:t>
            </a: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hibernuje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7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ažská zoo představila nové pavilony pro pandy i lední medvědy — ČT24 —  Česká telev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6" y="1052736"/>
            <a:ext cx="8748464" cy="582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72008"/>
            <a:ext cx="8219256" cy="1196752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Panda velká/Panda ve</a:t>
            </a:r>
            <a:r>
              <a:rPr lang="sk-SK" sz="4000" b="1" dirty="0" err="1" smtClean="0"/>
              <a:t>ľká</a:t>
            </a: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cs-CZ" sz="2800" i="1" dirty="0" smtClean="0"/>
              <a:t>(</a:t>
            </a:r>
            <a:r>
              <a:rPr lang="en-US" sz="2800" i="1" dirty="0" err="1" smtClean="0"/>
              <a:t>Ailuropoda</a:t>
            </a:r>
            <a:r>
              <a:rPr lang="cs-CZ" sz="2800" i="1" dirty="0" smtClean="0"/>
              <a:t> </a:t>
            </a:r>
            <a:r>
              <a:rPr lang="en-US" sz="2800" i="1" dirty="0" err="1" smtClean="0"/>
              <a:t>melanoleuca</a:t>
            </a:r>
            <a:r>
              <a:rPr lang="cs-CZ" sz="2800" i="1" dirty="0" smtClean="0"/>
              <a:t>)</a:t>
            </a:r>
            <a:endParaRPr lang="cs-CZ" sz="2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32859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ypická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černobílá barva</a:t>
            </a: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6 prstů na ruce – nepravý palec ze </a:t>
            </a:r>
            <a:r>
              <a:rPr lang="cs-CZ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zápěstné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kůstky</a:t>
            </a:r>
            <a:endParaRPr lang="cs-C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nejvybíravější savec – jí pouze několik druhů bambusů</a:t>
            </a: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krátké střevo, takže nedokonale tráví a spotřebuje velké množství potravy</a:t>
            </a: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Vyskytuje se pouze v rezervacích v Číně a v některých zoologických zahradách po světě</a:t>
            </a: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Stala se symbolem WWF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  <p:sp>
        <p:nvSpPr>
          <p:cNvPr id="4" name="Oválný popisek 3"/>
          <p:cNvSpPr/>
          <p:nvPr/>
        </p:nvSpPr>
        <p:spPr>
          <a:xfrm>
            <a:off x="7092280" y="3789040"/>
            <a:ext cx="1944216" cy="1224136"/>
          </a:xfrm>
          <a:prstGeom prst="wedgeEllipseCallout">
            <a:avLst>
              <a:gd name="adj1" fmla="val -82777"/>
              <a:gd name="adj2" fmla="val 24694"/>
            </a:avLst>
          </a:prstGeom>
          <a:noFill/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zabití Pandy je v Číně trest smrti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álný popisek 4"/>
          <p:cNvSpPr/>
          <p:nvPr/>
        </p:nvSpPr>
        <p:spPr>
          <a:xfrm>
            <a:off x="5940152" y="5445224"/>
            <a:ext cx="2930640" cy="1412776"/>
          </a:xfrm>
          <a:prstGeom prst="wedgeEllipseCallout">
            <a:avLst>
              <a:gd name="adj1" fmla="val -76663"/>
              <a:gd name="adj2" fmla="val -59527"/>
            </a:avLst>
          </a:prstGeom>
          <a:noFill/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Celkem je jich asi 100 (Pandy jsou pouze zapůjčené od Číny), nejbližší jsou ve Vídni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404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ribal - Nejnovější články | TN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" y="1778552"/>
            <a:ext cx="9115447" cy="510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72008"/>
            <a:ext cx="8219256" cy="1196752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Medvěd Baribal /</a:t>
            </a:r>
            <a:r>
              <a:rPr lang="cs-CZ" sz="4000" b="1" dirty="0" err="1" smtClean="0"/>
              <a:t>Medveď</a:t>
            </a:r>
            <a:r>
              <a:rPr lang="cs-CZ" sz="4000" b="1" dirty="0"/>
              <a:t> </a:t>
            </a:r>
            <a:r>
              <a:rPr lang="cs-CZ" sz="4000" b="1" dirty="0" smtClean="0"/>
              <a:t>Baribal</a:t>
            </a:r>
            <a:br>
              <a:rPr lang="cs-CZ" sz="4000" b="1" dirty="0" smtClean="0"/>
            </a:br>
            <a:r>
              <a:rPr lang="cs-CZ" sz="2800" i="1" dirty="0" smtClean="0"/>
              <a:t>(</a:t>
            </a:r>
            <a:r>
              <a:rPr lang="cs-CZ" sz="2800" i="1" dirty="0" err="1" smtClean="0"/>
              <a:t>Ursus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americanus</a:t>
            </a:r>
            <a:r>
              <a:rPr lang="cs-CZ" sz="2800" i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223224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dirty="0" smtClean="0"/>
              <a:t>V Severní Americe – je hojnější než m. hnědý</a:t>
            </a: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pružné pysky</a:t>
            </a:r>
            <a:endParaRPr lang="cs-C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Nejčastěji má černou barvu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046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edvěd malajský - Zoo Jihlava | Petr Pecha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0791"/>
            <a:ext cx="9144000" cy="611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72008"/>
            <a:ext cx="8219256" cy="1196752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Medvěd malajský /</a:t>
            </a:r>
            <a:r>
              <a:rPr lang="cs-CZ" sz="4000" b="1" dirty="0" err="1" smtClean="0"/>
              <a:t>Medveď</a:t>
            </a:r>
            <a:r>
              <a:rPr lang="cs-CZ" sz="4000" b="1" dirty="0"/>
              <a:t> </a:t>
            </a:r>
            <a:r>
              <a:rPr lang="cs-CZ" sz="4000" b="1" dirty="0" smtClean="0"/>
              <a:t>malajský</a:t>
            </a:r>
            <a:br>
              <a:rPr lang="cs-CZ" sz="4000" b="1" dirty="0" smtClean="0"/>
            </a:br>
            <a:r>
              <a:rPr lang="cs-CZ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Helarctos</a:t>
            </a:r>
            <a:r>
              <a:rPr lang="cs-CZ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malayanus</a:t>
            </a:r>
            <a:r>
              <a:rPr lang="cs-CZ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302433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Nejmenší druh medvěda – jako velký pes</a:t>
            </a: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Deštné lesy JV Asie</a:t>
            </a:r>
            <a:endParaRPr lang="cs-C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Živí se hlavně hmyzem – má 25cm jazyk</a:t>
            </a: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hladkou přiléhavou srst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341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dvěd pyskatý: Lenošný medvěd Balú z Kiplingova románu | 100+1 zahraniční  zajímav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959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72008"/>
            <a:ext cx="8219256" cy="1196752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Medvěd pyskatý /</a:t>
            </a:r>
            <a:r>
              <a:rPr lang="cs-CZ" sz="4000" b="1" dirty="0" err="1" smtClean="0"/>
              <a:t>Medveď</a:t>
            </a:r>
            <a:r>
              <a:rPr lang="cs-CZ" sz="4000" b="1" dirty="0"/>
              <a:t> </a:t>
            </a:r>
            <a:r>
              <a:rPr lang="cs-CZ" sz="4000" b="1" dirty="0" smtClean="0"/>
              <a:t>pyskatý</a:t>
            </a:r>
            <a:br>
              <a:rPr lang="cs-CZ" sz="4000" b="1" dirty="0" smtClean="0"/>
            </a:br>
            <a:r>
              <a:rPr lang="cs-CZ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Melursus</a:t>
            </a:r>
            <a:r>
              <a:rPr lang="cs-CZ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ursinus</a:t>
            </a:r>
            <a:r>
              <a:rPr lang="cs-CZ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187220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Chybí mu přední řezáky, takže mezerou a pružnými pysky dokáže nasávat hmyz</a:t>
            </a: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Indie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50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e panda červená doopravdy panda? - Prima Z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3592"/>
            <a:ext cx="9163392" cy="515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72008"/>
            <a:ext cx="8219256" cy="1196752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Panda malá/Panda červená</a:t>
            </a: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cs-CZ" sz="2800" i="1" dirty="0" smtClean="0"/>
              <a:t>(</a:t>
            </a:r>
            <a:r>
              <a:rPr lang="en-US" sz="2800" i="1" dirty="0" err="1" smtClean="0"/>
              <a:t>Ailur</a:t>
            </a:r>
            <a:r>
              <a:rPr lang="cs-CZ" sz="2800" i="1" dirty="0" err="1" smtClean="0"/>
              <a:t>us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fulgens</a:t>
            </a:r>
            <a:r>
              <a:rPr lang="cs-CZ" sz="2800" i="1" dirty="0" smtClean="0"/>
              <a:t>)</a:t>
            </a:r>
            <a:endParaRPr lang="cs-CZ" sz="2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96855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Patří do zvláštní čeledi medvídkovité </a:t>
            </a:r>
            <a:r>
              <a:rPr lang="cs-CZ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Procyonidae</a:t>
            </a:r>
            <a:r>
              <a:rPr lang="cs-CZ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červenohnědou barvu</a:t>
            </a:r>
            <a:endParaRPr lang="cs-C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</a:t>
            </a:r>
            <a:r>
              <a:rPr lang="cs-CZ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častečně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zatažitelné drápy a umí výborně šplhat</a:t>
            </a: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velký kroužkový huňatý ocas</a:t>
            </a: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Vyskytuje se v lesích JZ Číny</a:t>
            </a: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všežravec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68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Nebezpečná invaze mývalů do Evropy |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902"/>
            <a:ext cx="9144000" cy="60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72008"/>
            <a:ext cx="8219256" cy="1196752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Mýval severní/</a:t>
            </a:r>
            <a:r>
              <a:rPr lang="cs-CZ" sz="4000" b="1" dirty="0" err="1" smtClean="0"/>
              <a:t>Medvedík</a:t>
            </a:r>
            <a:r>
              <a:rPr lang="cs-CZ" sz="4000" b="1" dirty="0" smtClean="0"/>
              <a:t> čistotný</a:t>
            </a: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cs-CZ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Procyon</a:t>
            </a:r>
            <a:r>
              <a:rPr lang="cs-CZ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lotor</a:t>
            </a:r>
            <a:r>
              <a:rPr lang="cs-CZ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10445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Patří do zvláštní čeledi medvídkovité </a:t>
            </a:r>
            <a:r>
              <a:rPr lang="cs-CZ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Procyonidae</a:t>
            </a:r>
            <a:r>
              <a:rPr lang="cs-CZ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Šedá barva s typickou černou maskou</a:t>
            </a:r>
            <a:endParaRPr lang="cs-C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vynikající hmat</a:t>
            </a: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všežravec, nesmírně přizpůsobivý všem prostředím včetně měst</a:t>
            </a:r>
          </a:p>
          <a:p>
            <a:pPr>
              <a:spcBef>
                <a:spcPts val="1800"/>
              </a:spcBef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Severní a Střední Amerika</a:t>
            </a:r>
          </a:p>
        </p:txBody>
      </p:sp>
    </p:spTree>
    <p:extLst>
      <p:ext uri="{BB962C8B-B14F-4D97-AF65-F5344CB8AC3E}">
        <p14:creationId xmlns:p14="http://schemas.microsoft.com/office/powerpoint/2010/main" val="340784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307</Words>
  <Application>Microsoft Office PowerPoint</Application>
  <PresentationFormat>Předvádění na obrazovce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ŠELMY</vt:lpstr>
      <vt:lpstr>Medvěd lední /Medveď biely (Ursus maritimus)</vt:lpstr>
      <vt:lpstr>Medvěd hnědý /Medveď hnedý (Ursus arctos)</vt:lpstr>
      <vt:lpstr>Panda velká/Panda veľká (Ailuropoda melanoleuca)</vt:lpstr>
      <vt:lpstr>Medvěd Baribal /Medveď Baribal (Ursus americanus)</vt:lpstr>
      <vt:lpstr>Medvěd malajský /Medveď malajský (Helarctos malayanus)</vt:lpstr>
      <vt:lpstr>Medvěd pyskatý /Medveď pyskatý (Melursus ursinus)</vt:lpstr>
      <vt:lpstr>Panda malá/Panda červená (Ailurus fulgens)</vt:lpstr>
      <vt:lpstr>Mýval severní/Medvedík čistotný (Procyon lotor)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ŠELMY</dc:title>
  <dc:creator>B410a-NTB</dc:creator>
  <cp:lastModifiedBy>Mgr. Michal Tóth</cp:lastModifiedBy>
  <cp:revision>18</cp:revision>
  <dcterms:created xsi:type="dcterms:W3CDTF">2019-11-09T19:13:57Z</dcterms:created>
  <dcterms:modified xsi:type="dcterms:W3CDTF">2024-11-06T09:40:07Z</dcterms:modified>
</cp:coreProperties>
</file>