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5" r:id="rId6"/>
    <p:sldId id="261" r:id="rId7"/>
    <p:sldId id="260" r:id="rId8"/>
    <p:sldId id="259" r:id="rId9"/>
    <p:sldId id="263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47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42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29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17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57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46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83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28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94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5B1C-21B8-49CB-AF95-8A91E241226F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E4D0-3547-4BEA-9971-7599DE8A65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15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zajimavazviratka/photos/a.103412038006209/360341888979888/?type=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@Medojed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pJywGXiLk" TargetMode="External"/><Relationship Id="rId2" Type="http://schemas.openxmlformats.org/officeDocument/2006/relationships/hyperlink" Target="https://www.youtube.com/watch?v=OyuIAUlL5I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www.youtube.com/shorts/-83mhu95SEE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shorts/UrZsCSYGQ-k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6400800" cy="1296144"/>
          </a:xfrm>
        </p:spPr>
        <p:txBody>
          <a:bodyPr>
            <a:normAutofit/>
          </a:bodyPr>
          <a:lstStyle/>
          <a:p>
            <a: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LASICOVITÉ</a:t>
            </a:r>
            <a:endParaRPr lang="cs-CZ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Attack of the vector badg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120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Autofit/>
          </a:bodyPr>
          <a:lstStyle/>
          <a:p>
            <a:r>
              <a:rPr lang="cs-CZ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ŠELMY</a:t>
            </a:r>
            <a:endParaRPr lang="cs-CZ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animated skunk gif - Clip Art Libra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3152403" cy="29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F dancing otter fish otter - animated GIF on GIFER - by Shala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30099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6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1143000"/>
          </a:xfrm>
        </p:spPr>
        <p:txBody>
          <a:bodyPr>
            <a:normAutofit/>
          </a:bodyPr>
          <a:lstStyle/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Rosomák (</a:t>
            </a:r>
            <a:r>
              <a:rPr lang="cs-CZ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Wolverine</a:t>
            </a:r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052736"/>
            <a:ext cx="9144000" cy="3412976"/>
          </a:xfrm>
        </p:spPr>
        <p:txBody>
          <a:bodyPr/>
          <a:lstStyle/>
          <a:p>
            <a:r>
              <a:rPr lang="cs-CZ" dirty="0" smtClean="0"/>
              <a:t>Největší lasicovitá šelma známá </a:t>
            </a:r>
            <a:r>
              <a:rPr lang="cs-CZ" dirty="0" smtClean="0"/>
              <a:t>žravostí a agresivitou</a:t>
            </a:r>
            <a:endParaRPr lang="cs-CZ" dirty="0" smtClean="0"/>
          </a:p>
          <a:p>
            <a:r>
              <a:rPr lang="cs-CZ" dirty="0" smtClean="0"/>
              <a:t>Žije v chladných lesích na severu Ameriky a na  Sibiři</a:t>
            </a:r>
          </a:p>
          <a:p>
            <a:r>
              <a:rPr lang="cs-CZ" dirty="0" smtClean="0"/>
              <a:t>Typické široké osrstěné tlapy</a:t>
            </a:r>
          </a:p>
          <a:p>
            <a:r>
              <a:rPr lang="cs-CZ" dirty="0" smtClean="0"/>
              <a:t>Loví i kořist mnohem větší než je on sám</a:t>
            </a:r>
            <a:endParaRPr lang="cs-CZ" dirty="0"/>
          </a:p>
        </p:txBody>
      </p:sp>
      <p:pic>
        <p:nvPicPr>
          <p:cNvPr id="4100" name="Picture 4" descr="Wolverine Animal GIF - Wolverine Animal Fight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7" y="4077072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01" y="3985264"/>
            <a:ext cx="4876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0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Medojed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7"/>
            <a:ext cx="8229600" cy="2088232"/>
          </a:xfrm>
        </p:spPr>
        <p:txBody>
          <a:bodyPr/>
          <a:lstStyle/>
          <a:p>
            <a:r>
              <a:rPr lang="cs-CZ" dirty="0" smtClean="0"/>
              <a:t>Africká verze rosomáka</a:t>
            </a:r>
          </a:p>
          <a:p>
            <a:r>
              <a:rPr lang="cs-CZ" dirty="0" smtClean="0"/>
              <a:t>Má v oblibě med – v jeho hledání mu pomáhá pták medozvěstka</a:t>
            </a:r>
            <a:endParaRPr lang="cs-CZ" dirty="0"/>
          </a:p>
        </p:txBody>
      </p:sp>
      <p:pic>
        <p:nvPicPr>
          <p:cNvPr id="8195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16908" b="9965"/>
          <a:stretch/>
        </p:blipFill>
        <p:spPr bwMode="auto">
          <a:xfrm>
            <a:off x="539552" y="2924944"/>
            <a:ext cx="6172025" cy="28895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726236"/>
            <a:ext cx="2665307" cy="8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8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Zvláštní čeledi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cs-CZ" b="1" dirty="0" err="1" smtClean="0"/>
              <a:t>Surikata</a:t>
            </a:r>
            <a:r>
              <a:rPr lang="cs-CZ" b="1" dirty="0" smtClean="0"/>
              <a:t> – </a:t>
            </a:r>
            <a:r>
              <a:rPr lang="cs-CZ" dirty="0" smtClean="0"/>
              <a:t>žije ve skupinách v již. Africe</a:t>
            </a:r>
            <a:endParaRPr lang="cs-CZ" dirty="0"/>
          </a:p>
          <a:p>
            <a:pPr>
              <a:spcAft>
                <a:spcPts val="3600"/>
              </a:spcAft>
            </a:pPr>
            <a:r>
              <a:rPr lang="cs-CZ" b="1" dirty="0" smtClean="0"/>
              <a:t>Cibetka – </a:t>
            </a:r>
            <a:r>
              <a:rPr lang="cs-CZ" dirty="0" smtClean="0"/>
              <a:t>káva, která prošla jejím trávícím traktem je nejdražší na světě</a:t>
            </a:r>
          </a:p>
          <a:p>
            <a:r>
              <a:rPr lang="cs-CZ" b="1" dirty="0" smtClean="0"/>
              <a:t>Mangusta (Promyka) – </a:t>
            </a:r>
            <a:r>
              <a:rPr lang="cs-CZ" dirty="0" smtClean="0"/>
              <a:t>v Africe loví i jedovaté hady!</a:t>
            </a:r>
            <a:endParaRPr lang="cs-CZ" dirty="0"/>
          </a:p>
        </p:txBody>
      </p:sp>
      <p:sp>
        <p:nvSpPr>
          <p:cNvPr id="4" name="Tlačítko akce: Video 3">
            <a:hlinkClick r:id="rId2" highlightClick="1"/>
          </p:cNvPr>
          <p:cNvSpPr/>
          <p:nvPr/>
        </p:nvSpPr>
        <p:spPr>
          <a:xfrm>
            <a:off x="2339752" y="5013176"/>
            <a:ext cx="1440160" cy="936104"/>
          </a:xfrm>
          <a:prstGeom prst="actionButtonMovi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Mangusta versus Kobra</a:t>
            </a:r>
            <a:endParaRPr lang="cs-CZ" dirty="0"/>
          </a:p>
        </p:txBody>
      </p:sp>
      <p:sp>
        <p:nvSpPr>
          <p:cNvPr id="5" name="Tlačítko akce: Video 4">
            <a:hlinkClick r:id="rId3" highlightClick="1"/>
          </p:cNvPr>
          <p:cNvSpPr/>
          <p:nvPr/>
        </p:nvSpPr>
        <p:spPr>
          <a:xfrm>
            <a:off x="4932040" y="5013176"/>
            <a:ext cx="1728192" cy="936104"/>
          </a:xfrm>
          <a:prstGeom prst="actionButtonMovi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Mangusta zabije Mambu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02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kuste doma chovat fretku | Prima náp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4860032" cy="25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3760"/>
            <a:ext cx="8229600" cy="1143000"/>
          </a:xfrm>
        </p:spPr>
        <p:txBody>
          <a:bodyPr>
            <a:normAutofit/>
          </a:bodyPr>
          <a:lstStyle/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Tchoř</a:t>
            </a:r>
            <a:endParaRPr lang="cs-CZ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Tchoř tmavý | Tém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15" y="-58526"/>
            <a:ext cx="3762585" cy="19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choř tmavý – Wikipe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167"/>
            <a:ext cx="2570256" cy="20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772816"/>
            <a:ext cx="8219256" cy="4525963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Zvětšené anální žlázy – v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nebezpečí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vystřikuje ostře páchnoucí tekutinu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 jíst i jedovaté obojživelníky (žáby, mloky) – je vůči jejich toxinům imunní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Dělá si zásoby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Šlechtěním vznikla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Fretka domácí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30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brázky Skunk Tail – procházejte fotografie, vektory a videa 18,722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58" y="-5695"/>
            <a:ext cx="3354642" cy="26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0"/>
            <a:ext cx="7941568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Skunk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Skunk Odor Neutraliz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9107"/>
            <a:ext cx="2016224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kunk Spray Skunk GIF - Skunk Spray Skunk Stinky Poop - Discover &amp; Share 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31" y="4149081"/>
            <a:ext cx="4767141" cy="26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ejsmradlavější savci: chemický útok skunka nemusíte přežít - Prima Zo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0"/>
            <a:ext cx="39006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348880"/>
            <a:ext cx="8856984" cy="3140361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Severoamerická obdoba našeho tchoře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 bílé pruhy od hlavy až k ocasu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Páchnoucí tekutinu umí vystříknout až na 3,5 m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47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tter Slide GIF — The Daily Ot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48" y="33056"/>
            <a:ext cx="27336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1143000"/>
          </a:xfrm>
        </p:spPr>
        <p:txBody>
          <a:bodyPr/>
          <a:lstStyle/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Vydra říční</a:t>
            </a:r>
            <a:endParaRPr lang="cs-CZ" sz="20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60648" y="1817960"/>
            <a:ext cx="7316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2" descr="North American River Otters: bellwethers of freshwater habitat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50483"/>
            <a:ext cx="4932041" cy="36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002626"/>
            <a:ext cx="8229600" cy="2841179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Plovací blány mezi všemi prsty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Živí se především rybami, ale nepohrdne ani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rakem nebo žábou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20. stol byla téměř vyhubena – proč?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Otter guide: where do they live, what do they eat, and how to identify them  - Discover Wildli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2702"/>
            <a:ext cx="3923928" cy="26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8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ecoding the sea otter genome | Stories | Monterey Bay Aquar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78" y="1196753"/>
            <a:ext cx="291632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Vydra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mořská (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Sea-otter-swimming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4865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ungry, hungry otters: looking at captive sea otters to understand their  wild counterparts | Institute for the Oceans and Fisher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47102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54" y="980728"/>
            <a:ext cx="7769206" cy="408241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Žije u pobřeží v chladných severních vodách Pacifiku (od Kamčatky po Kalifornii)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Nejhustější srst ze všech savců!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Rybami se živí jenom ojediněle, sbírá mlže a dokáže je rozbít o kámen položený na břiše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vodě i spí – vlastnoručně zamotaná do mořských řas</a:t>
            </a:r>
          </a:p>
        </p:txBody>
      </p:sp>
      <p:sp>
        <p:nvSpPr>
          <p:cNvPr id="4" name="Tlačítko akce: Video 3">
            <a:hlinkClick r:id="rId6" highlightClick="1"/>
          </p:cNvPr>
          <p:cNvSpPr/>
          <p:nvPr/>
        </p:nvSpPr>
        <p:spPr>
          <a:xfrm>
            <a:off x="3347865" y="4581128"/>
            <a:ext cx="1296143" cy="864096"/>
          </a:xfrm>
          <a:prstGeom prst="actionButtonMovi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Kožní kapsa na kameny</a:t>
            </a:r>
            <a:endParaRPr lang="cs-CZ" dirty="0"/>
          </a:p>
        </p:txBody>
      </p:sp>
      <p:sp>
        <p:nvSpPr>
          <p:cNvPr id="6" name="Tlačítko akce: Video 5">
            <a:hlinkClick r:id="rId7" highlightClick="1"/>
          </p:cNvPr>
          <p:cNvSpPr/>
          <p:nvPr/>
        </p:nvSpPr>
        <p:spPr>
          <a:xfrm>
            <a:off x="3347865" y="5661248"/>
            <a:ext cx="1296143" cy="864096"/>
          </a:xfrm>
          <a:prstGeom prst="actionButtonMovi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Medailonek o </a:t>
            </a:r>
            <a:r>
              <a:rPr lang="cs-CZ" dirty="0" err="1" smtClean="0"/>
              <a:t>Kalanovi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131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1110984"/>
          </a:xfrm>
        </p:spPr>
        <p:txBody>
          <a:bodyPr>
            <a:normAutofit/>
          </a:bodyPr>
          <a:lstStyle/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Norek (Mink)</a:t>
            </a:r>
            <a:endParaRPr lang="cs-CZ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12233" r="22216" b="16564"/>
          <a:stretch/>
        </p:blipFill>
        <p:spPr bwMode="auto">
          <a:xfrm>
            <a:off x="3409305" y="3429000"/>
            <a:ext cx="56271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The Wild World of Mink and Coronavirus | Sierra Clu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16907" r="21443" b="12714"/>
          <a:stretch/>
        </p:blipFill>
        <p:spPr bwMode="auto">
          <a:xfrm>
            <a:off x="0" y="4087790"/>
            <a:ext cx="4067944" cy="27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regon mulls ban on mink farms as COVID threat | American Veterinary  Medical Associ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925"/>
            <a:ext cx="2411760" cy="12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575" y="980728"/>
            <a:ext cx="8229600" cy="4525963"/>
          </a:xfrm>
        </p:spPr>
        <p:txBody>
          <a:bodyPr/>
          <a:lstStyle/>
          <a:p>
            <a:r>
              <a:rPr lang="cs-CZ" dirty="0" smtClean="0"/>
              <a:t>Mezi prsty zadních končetin má blány – výborně plave i potápí se</a:t>
            </a:r>
          </a:p>
          <a:p>
            <a:r>
              <a:rPr lang="cs-CZ" dirty="0" smtClean="0"/>
              <a:t>Loví ryby, raky, žáby</a:t>
            </a:r>
          </a:p>
          <a:p>
            <a:r>
              <a:rPr lang="cs-CZ" dirty="0" smtClean="0"/>
              <a:t>Kdysi loven (téměř vyhuben), dnes chován kvůli kožešině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63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380" y="30896"/>
            <a:ext cx="4186808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Lasice hranostaj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881696" y="0"/>
            <a:ext cx="41868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Lasice kolčava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Archivo:Leonardo da Vinci 046.jpg - Wikipedia, la enciclopedia lib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44" y="980728"/>
            <a:ext cx="960949" cy="13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61048"/>
            <a:ext cx="2195886" cy="290406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716016" y="1052736"/>
            <a:ext cx="4536520" cy="344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Ocas má stejnou barvu jako zbytek těla</a:t>
            </a:r>
          </a:p>
          <a:p>
            <a:r>
              <a:rPr lang="cs-CZ" dirty="0" smtClean="0"/>
              <a:t>Je to naše nejmenší šelma</a:t>
            </a:r>
          </a:p>
          <a:p>
            <a:r>
              <a:rPr lang="cs-CZ" dirty="0" smtClean="0"/>
              <a:t>Uzpůsobena lovu myší a hrabošů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76" y="3271662"/>
            <a:ext cx="3657600" cy="2057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12"/>
            <a:ext cx="3985260" cy="24384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48880"/>
            <a:ext cx="1702708" cy="172912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7025"/>
            <a:ext cx="4762872" cy="3676924"/>
          </a:xfrm>
        </p:spPr>
        <p:txBody>
          <a:bodyPr/>
          <a:lstStyle/>
          <a:p>
            <a:r>
              <a:rPr lang="cs-CZ" dirty="0" smtClean="0"/>
              <a:t>Zimní srst – sezonní dimorfismus – vždy zůstává </a:t>
            </a:r>
            <a:r>
              <a:rPr lang="cs-CZ" b="1" dirty="0" smtClean="0"/>
              <a:t>černý konec ocasu</a:t>
            </a:r>
          </a:p>
          <a:p>
            <a:r>
              <a:rPr lang="cs-CZ" dirty="0" smtClean="0"/>
              <a:t>Královská roucha – hermelín (kožešina)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92225"/>
            <a:ext cx="1956613" cy="19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e Martin Cute GIF - Pine Martin Cute Small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" y="3861047"/>
            <a:ext cx="2972501" cy="29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360" y="0"/>
            <a:ext cx="3944576" cy="1143000"/>
          </a:xfrm>
        </p:spPr>
        <p:txBody>
          <a:bodyPr/>
          <a:lstStyle/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 lesní</a:t>
            </a:r>
            <a:endParaRPr lang="cs-CZ" sz="2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" y="1052736"/>
            <a:ext cx="447484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Žlutá skvrna pod krkem končí </a:t>
            </a:r>
            <a:r>
              <a:rPr lang="cs-CZ" sz="2800" dirty="0" err="1" smtClean="0"/>
              <a:t>klinovitě</a:t>
            </a:r>
            <a:r>
              <a:rPr lang="cs-CZ" sz="2800" dirty="0" smtClean="0"/>
              <a:t> („</a:t>
            </a:r>
            <a:r>
              <a:rPr lang="cs-CZ" sz="2800" dirty="0" err="1" smtClean="0"/>
              <a:t>brindák</a:t>
            </a:r>
            <a:r>
              <a:rPr lang="cs-CZ" sz="2800" dirty="0" smtClean="0"/>
              <a:t>“)</a:t>
            </a:r>
          </a:p>
          <a:p>
            <a:r>
              <a:rPr lang="cs-CZ" sz="2800" dirty="0" smtClean="0"/>
              <a:t>Drápy jsou dlouhé a zahnuté</a:t>
            </a:r>
          </a:p>
          <a:p>
            <a:r>
              <a:rPr lang="cs-CZ" sz="2800" dirty="0" smtClean="0"/>
              <a:t>V zimě má patní mozole překryty srstí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plachá a vzácnější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111552" y="40"/>
            <a:ext cx="4032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 skalní</a:t>
            </a:r>
            <a:endParaRPr lang="cs-CZ" sz="2000" i="1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0" y="1052736"/>
            <a:ext cx="4474840" cy="483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bílá skvrna pod krkem vybíhá vidlicovitě na přední končetiny</a:t>
            </a:r>
          </a:p>
          <a:p>
            <a:r>
              <a:rPr lang="cs-CZ" sz="2800" dirty="0" smtClean="0"/>
              <a:t>Drápy jsou kratší a masivnější</a:t>
            </a:r>
          </a:p>
          <a:p>
            <a:r>
              <a:rPr lang="cs-CZ" sz="2800" dirty="0" smtClean="0"/>
              <a:t>Chodidla nepřekrývá hustá srst</a:t>
            </a:r>
          </a:p>
          <a:p>
            <a:r>
              <a:rPr lang="cs-CZ" sz="2800" dirty="0" smtClean="0"/>
              <a:t>Vyskytuje se i v okolí lidských sídel</a:t>
            </a:r>
          </a:p>
        </p:txBody>
      </p:sp>
      <p:pic>
        <p:nvPicPr>
          <p:cNvPr id="6146" name="Picture 2" descr="12 rozdílů mezi kunou skalní a kunou lesní | Pasti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07294"/>
            <a:ext cx="2664296" cy="16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5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5192"/>
            <a:ext cx="822960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Jezevec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569"/>
            <a:ext cx="4824536" cy="318543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0992" y="1124744"/>
            <a:ext cx="8157592" cy="3096343"/>
          </a:xfrm>
        </p:spPr>
        <p:txBody>
          <a:bodyPr/>
          <a:lstStyle/>
          <a:p>
            <a:r>
              <a:rPr lang="cs-CZ" dirty="0" smtClean="0"/>
              <a:t>2. největší lasicovitá šelma</a:t>
            </a:r>
          </a:p>
          <a:p>
            <a:r>
              <a:rPr lang="cs-CZ" dirty="0"/>
              <a:t>P</a:t>
            </a:r>
            <a:r>
              <a:rPr lang="cs-CZ" dirty="0" smtClean="0"/>
              <a:t>olovinu jídelníčku tvoří rostlinná potrava, protože se bojí větších zvířat</a:t>
            </a:r>
          </a:p>
          <a:p>
            <a:r>
              <a:rPr lang="cs-CZ" dirty="0" smtClean="0"/>
              <a:t>Mistr stavitel nor – každý rok rozšiřuje</a:t>
            </a:r>
          </a:p>
          <a:p>
            <a:r>
              <a:rPr lang="cs-CZ" dirty="0" smtClean="0"/>
              <a:t>Zimní spánek je přerušovaný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920" y="6381328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170" name="Picture 2" descr="GC3WC4C Doupe jezevcejezevce (Unknown Cache) in Liberecký kraj, Czechia  created by BaryHu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98" y="4077072"/>
            <a:ext cx="3958102" cy="27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5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390</Words>
  <Application>Microsoft Office PowerPoint</Application>
  <PresentationFormat>Předvádění na obrazovce (4:3)</PresentationFormat>
  <Paragraphs>62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ŠELMY</vt:lpstr>
      <vt:lpstr>Tchoř</vt:lpstr>
      <vt:lpstr>Skunk</vt:lpstr>
      <vt:lpstr>Vydra říční</vt:lpstr>
      <vt:lpstr>Vydra mořská (Kalan)</vt:lpstr>
      <vt:lpstr>Norek (Mink)</vt:lpstr>
      <vt:lpstr>Lasice hranostaj</vt:lpstr>
      <vt:lpstr>Kuna lesní</vt:lpstr>
      <vt:lpstr>Jezevec</vt:lpstr>
      <vt:lpstr>Rosomák (Wolverine)</vt:lpstr>
      <vt:lpstr>Medojed</vt:lpstr>
      <vt:lpstr>Zvláštní čeledi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ŠELMY</dc:title>
  <dc:creator>Mgr. Michal Tóth</dc:creator>
  <cp:lastModifiedBy>Mgr. Michal Tóth</cp:lastModifiedBy>
  <cp:revision>28</cp:revision>
  <dcterms:created xsi:type="dcterms:W3CDTF">2023-10-19T18:54:46Z</dcterms:created>
  <dcterms:modified xsi:type="dcterms:W3CDTF">2023-10-23T21:48:53Z</dcterms:modified>
</cp:coreProperties>
</file>