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59306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95570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75594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78775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43925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1701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24597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39928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6985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66792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0243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29C9-7B0B-47DD-A970-0543243206C7}" type="datetimeFigureOut">
              <a:rPr lang="cs-CZ" smtClean="0"/>
              <a:t>24.10.2024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C8D68-B438-4F07-A343-06A65FABE8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6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1349" y="332656"/>
            <a:ext cx="7772400" cy="1470025"/>
          </a:xfrm>
        </p:spPr>
        <p:txBody>
          <a:bodyPr/>
          <a:lstStyle/>
          <a:p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ŠELMY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1826" y="3510880"/>
            <a:ext cx="6400800" cy="1752600"/>
          </a:xfrm>
        </p:spPr>
        <p:txBody>
          <a:bodyPr/>
          <a:lstStyle/>
          <a:p>
            <a:r>
              <a:rPr lang="cs-C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KOČKOVITÉ</a:t>
            </a:r>
          </a:p>
          <a:p>
            <a:endParaRPr lang="cs-CZ" dirty="0"/>
          </a:p>
        </p:txBody>
      </p:sp>
      <p:pic>
        <p:nvPicPr>
          <p:cNvPr id="2050" name="Picture 2" descr="a lion with its mouth open and a long ma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6003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tiger walking on a white background with a very angry look on its f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68" y="980728"/>
            <a:ext cx="3627944" cy="282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cheetah is running on a white background with its paws outstretche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43450"/>
            <a:ext cx="4286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pixel art of a leopard walking with its mouth op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41840"/>
            <a:ext cx="214312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a cartoon cat named garfield is waving at the camer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73" y="4133849"/>
            <a:ext cx="32194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92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Jaguár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cs-CZ" dirty="0" smtClean="0"/>
              <a:t>Na rozdíl od ostatních kočkovitých dobře plave</a:t>
            </a:r>
          </a:p>
          <a:p>
            <a:r>
              <a:rPr lang="cs-CZ" dirty="0" smtClean="0"/>
              <a:t>Lesy Střední a Jižní Ameriky</a:t>
            </a:r>
            <a:endParaRPr lang="cs-CZ" dirty="0"/>
          </a:p>
        </p:txBody>
      </p:sp>
      <p:pic>
        <p:nvPicPr>
          <p:cNvPr id="9218" name="Picture 2" descr="Jaguar (Panthera onca) · iNatur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aguar | Habitat, Diet, &amp; Facts | Britan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76951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6459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34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cs-CZ" b="1" dirty="0" smtClean="0"/>
              <a:t>Tygr</a:t>
            </a:r>
            <a:r>
              <a:rPr lang="cs-CZ" dirty="0" smtClean="0"/>
              <a:t>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Panthera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tigris</a:t>
            </a:r>
            <a:r>
              <a:rPr lang="cs-CZ" sz="2000" i="1" dirty="0" smtClean="0"/>
              <a:t>)</a:t>
            </a:r>
            <a:endParaRPr lang="cs-CZ" sz="2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0882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Ohrožený – národní parky a rezervace Indie, Indonésie</a:t>
            </a:r>
          </a:p>
          <a:p>
            <a:r>
              <a:rPr lang="cs-CZ" dirty="0" smtClean="0"/>
              <a:t>Poddruh Tygr ussurijský – největší kočkovitá šelma (Sibiřské lesy)</a:t>
            </a:r>
            <a:endParaRPr lang="cs-CZ" dirty="0"/>
          </a:p>
        </p:txBody>
      </p:sp>
      <p:pic>
        <p:nvPicPr>
          <p:cNvPr id="10242" name="Picture 2" descr="Tiger | Facts about tigers you need to know - Born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4130"/>
            <a:ext cx="4176464" cy="278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elcome | Tiger King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29768" cy="19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iberian Tigers: Facts, Threats, and Conservation Efforts | Earth.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14" y="3348281"/>
            <a:ext cx="4367970" cy="24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ygří mast červená 19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t="21465" r="23191" b="18062"/>
          <a:stretch/>
        </p:blipFill>
        <p:spPr bwMode="auto">
          <a:xfrm>
            <a:off x="4620014" y="5680051"/>
            <a:ext cx="1224136" cy="10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10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688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Kříženci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352928" cy="2016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/>
              <a:t>Liger</a:t>
            </a:r>
            <a:r>
              <a:rPr lang="cs-CZ" dirty="0" smtClean="0"/>
              <a:t> – samec lva a samice tygra</a:t>
            </a:r>
          </a:p>
          <a:p>
            <a:pPr>
              <a:lnSpc>
                <a:spcPct val="150000"/>
              </a:lnSpc>
            </a:pPr>
            <a:r>
              <a:rPr lang="cs-CZ" b="1" dirty="0" smtClean="0"/>
              <a:t>Tigon</a:t>
            </a:r>
            <a:r>
              <a:rPr lang="cs-CZ" dirty="0" smtClean="0"/>
              <a:t> – samec tygra a samice lva</a:t>
            </a:r>
            <a:endParaRPr lang="cs-CZ" dirty="0"/>
          </a:p>
        </p:txBody>
      </p:sp>
      <p:pic>
        <p:nvPicPr>
          <p:cNvPr id="11266" name="Picture 2" descr="Liger | Size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5464034" cy="36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Liger :: Lvi aneb králové všech zvíř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4874"/>
            <a:ext cx="3059832" cy="20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at Experts: Ligers and Other Designer Hybrids Pointless and Unethic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304863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528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Další kočkovité šelmy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4047" y="1488706"/>
            <a:ext cx="75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Serval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70741" y="1505284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Ocelot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37538" y="153247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Manul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9381" y="5316426"/>
            <a:ext cx="8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Margay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650269" y="5484730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Jaguarundi</a:t>
            </a:r>
            <a:endParaRPr lang="cs-CZ" dirty="0"/>
          </a:p>
        </p:txBody>
      </p:sp>
      <p:pic>
        <p:nvPicPr>
          <p:cNvPr id="12290" name="Picture 2" descr="Serval | Rady &amp; tipy v magazínu o kočkách zoohit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" y="1858038"/>
            <a:ext cx="2987937" cy="18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Ocelot velký, informace o fauně Kostariky | CK Mu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63" y="1867198"/>
            <a:ext cx="2647578" cy="19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anul - lexikon zvíř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49" y="1881464"/>
            <a:ext cx="3127433" cy="17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Výborně šplhající margay - Šokující Plan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24" y="4778496"/>
            <a:ext cx="3565704" cy="17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Jaguarundi - lexikon zvíř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93" y="4794332"/>
            <a:ext cx="2672972" cy="178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53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Společné znaky kočkovitých: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Zatažitelné drápy, umí šplhat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Široké tlapy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Kulatá hlava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Žijí samotářsky, kromě lvů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99647"/>
            <a:ext cx="4104456" cy="45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003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792088"/>
          </a:xfrm>
        </p:spPr>
        <p:txBody>
          <a:bodyPr>
            <a:normAutofit fontScale="85000" lnSpcReduction="20000"/>
          </a:bodyPr>
          <a:lstStyle/>
          <a:p>
            <a:r>
              <a:rPr lang="cs-CZ" sz="3600" dirty="0" smtClean="0"/>
              <a:t>Kočka divoká</a:t>
            </a:r>
          </a:p>
          <a:p>
            <a:r>
              <a:rPr lang="cs-CZ" b="0" i="1" dirty="0" smtClean="0"/>
              <a:t>(</a:t>
            </a:r>
            <a:r>
              <a:rPr lang="cs-CZ" b="0" i="1" dirty="0" err="1" smtClean="0"/>
              <a:t>Felis</a:t>
            </a:r>
            <a:r>
              <a:rPr lang="cs-CZ" b="0" i="1" dirty="0" smtClean="0"/>
              <a:t> </a:t>
            </a:r>
            <a:r>
              <a:rPr lang="cs-CZ" b="0" i="1" dirty="0" err="1" smtClean="0"/>
              <a:t>silvestris</a:t>
            </a:r>
            <a:r>
              <a:rPr lang="cs-CZ" b="0" i="1" dirty="0" smtClean="0"/>
              <a:t>)</a:t>
            </a:r>
            <a:endParaRPr lang="cs-CZ" b="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5536" y="3789040"/>
            <a:ext cx="4040188" cy="2625155"/>
          </a:xfrm>
        </p:spPr>
        <p:txBody>
          <a:bodyPr/>
          <a:lstStyle/>
          <a:p>
            <a:r>
              <a:rPr lang="cs-CZ" dirty="0" smtClean="0"/>
              <a:t>Mohutnější tělo</a:t>
            </a:r>
          </a:p>
          <a:p>
            <a:r>
              <a:rPr lang="cs-CZ" dirty="0" smtClean="0"/>
              <a:t>Širší hlava</a:t>
            </a:r>
          </a:p>
          <a:p>
            <a:r>
              <a:rPr lang="cs-CZ" dirty="0" smtClean="0"/>
              <a:t>Strmější čelo</a:t>
            </a:r>
          </a:p>
          <a:p>
            <a:r>
              <a:rPr lang="cs-CZ" dirty="0" smtClean="0"/>
              <a:t>Kratší nohy</a:t>
            </a:r>
          </a:p>
          <a:p>
            <a:r>
              <a:rPr lang="cs-CZ" dirty="0" smtClean="0"/>
              <a:t>Ocas po celé délce stejně silný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716016" y="332656"/>
            <a:ext cx="4041775" cy="792088"/>
          </a:xfrm>
        </p:spPr>
        <p:txBody>
          <a:bodyPr>
            <a:normAutofit fontScale="85000" lnSpcReduction="20000"/>
          </a:bodyPr>
          <a:lstStyle/>
          <a:p>
            <a:r>
              <a:rPr lang="cs-CZ" sz="3600" dirty="0" smtClean="0"/>
              <a:t>Kočka domácí</a:t>
            </a:r>
          </a:p>
          <a:p>
            <a:r>
              <a:rPr lang="cs-CZ" b="0" i="1" dirty="0" smtClean="0"/>
              <a:t>(</a:t>
            </a:r>
            <a:r>
              <a:rPr lang="cs-CZ" b="0" i="1" dirty="0" err="1" smtClean="0"/>
              <a:t>Felis</a:t>
            </a:r>
            <a:r>
              <a:rPr lang="cs-CZ" b="0" i="1" dirty="0" smtClean="0"/>
              <a:t> </a:t>
            </a:r>
            <a:r>
              <a:rPr lang="cs-CZ" b="0" i="1" dirty="0" err="1" smtClean="0"/>
              <a:t>catus</a:t>
            </a:r>
            <a:r>
              <a:rPr lang="cs-CZ" b="0" i="1" dirty="0" smtClean="0"/>
              <a:t>)</a:t>
            </a:r>
            <a:endParaRPr lang="cs-CZ" b="0" i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4645025" y="3861048"/>
            <a:ext cx="4041775" cy="2265114"/>
          </a:xfrm>
        </p:spPr>
        <p:txBody>
          <a:bodyPr/>
          <a:lstStyle/>
          <a:p>
            <a:r>
              <a:rPr lang="cs-CZ" dirty="0" smtClean="0"/>
              <a:t>Rozdíly neplatí v případě různých kočičích plemen, například: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87" y="1268964"/>
            <a:ext cx="3924141" cy="24002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963"/>
            <a:ext cx="3600400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29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55576" y="4797152"/>
            <a:ext cx="2842584" cy="566738"/>
          </a:xfrm>
        </p:spPr>
        <p:txBody>
          <a:bodyPr/>
          <a:lstStyle/>
          <a:p>
            <a:r>
              <a:rPr lang="cs-CZ" dirty="0" smtClean="0"/>
              <a:t>Siamská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2880320" cy="804862"/>
          </a:xfrm>
        </p:spPr>
        <p:txBody>
          <a:bodyPr/>
          <a:lstStyle/>
          <a:p>
            <a:r>
              <a:rPr lang="cs-CZ" dirty="0" smtClean="0"/>
              <a:t>Pochází z Thajska</a:t>
            </a:r>
            <a:endParaRPr lang="cs-CZ" dirty="0"/>
          </a:p>
        </p:txBody>
      </p:sp>
      <p:sp>
        <p:nvSpPr>
          <p:cNvPr id="10" name="Nadpis 6"/>
          <p:cNvSpPr txBox="1">
            <a:spLocks/>
          </p:cNvSpPr>
          <p:nvPr/>
        </p:nvSpPr>
        <p:spPr>
          <a:xfrm>
            <a:off x="3707904" y="4847935"/>
            <a:ext cx="2223489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Sphynx</a:t>
            </a:r>
            <a:endParaRPr lang="cs-CZ" dirty="0"/>
          </a:p>
        </p:txBody>
      </p:sp>
      <p:sp>
        <p:nvSpPr>
          <p:cNvPr id="11" name="Nadpis 6"/>
          <p:cNvSpPr txBox="1">
            <a:spLocks/>
          </p:cNvSpPr>
          <p:nvPr/>
        </p:nvSpPr>
        <p:spPr>
          <a:xfrm>
            <a:off x="6876256" y="4845615"/>
            <a:ext cx="190648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Perská</a:t>
            </a:r>
            <a:endParaRPr lang="cs-CZ" dirty="0"/>
          </a:p>
        </p:txBody>
      </p:sp>
      <p:pic>
        <p:nvPicPr>
          <p:cNvPr id="12" name="Picture 2" descr="https://upload.wikimedia.org/wikipedia/en/thumb/b/bc/Garfield_the_Cat.svg/250px-Garfield_the_Ca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43367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iamese Cat Breed Information | Purina U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4" r="13080"/>
          <a:stretch/>
        </p:blipFill>
        <p:spPr bwMode="auto">
          <a:xfrm>
            <a:off x="104805" y="1124744"/>
            <a:ext cx="2507531" cy="34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phynx Cat Breed Information | Purina U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r="2948"/>
          <a:stretch/>
        </p:blipFill>
        <p:spPr bwMode="auto">
          <a:xfrm>
            <a:off x="2771800" y="1023530"/>
            <a:ext cx="2931736" cy="351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rsian Cat Breed: History, character and temperament of the Persian ca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72117"/>
            <a:ext cx="3573513" cy="23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0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 Krkonoších můžete potkat rysa. Člověka jako potenciální potravu nevidí |  iROZHLAS - spolehlivé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0"/>
            <a:ext cx="5364088" cy="30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3744416" cy="850106"/>
          </a:xfrm>
        </p:spPr>
        <p:txBody>
          <a:bodyPr/>
          <a:lstStyle/>
          <a:p>
            <a:r>
              <a:rPr lang="cs-CZ" b="1" dirty="0" smtClean="0"/>
              <a:t>Rys ostrovid</a:t>
            </a:r>
            <a:endParaRPr lang="cs-CZ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3568" y="1988840"/>
            <a:ext cx="6120680" cy="273630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krátký ocas</a:t>
            </a:r>
          </a:p>
          <a:p>
            <a:r>
              <a:rPr lang="cs-CZ" sz="2800" dirty="0" smtClean="0"/>
              <a:t>skvrny</a:t>
            </a:r>
          </a:p>
          <a:p>
            <a:r>
              <a:rPr lang="cs-CZ" sz="2800" dirty="0"/>
              <a:t>prodloužené chlupy na tvářích</a:t>
            </a:r>
          </a:p>
          <a:p>
            <a:r>
              <a:rPr lang="cs-CZ" sz="2800" dirty="0"/>
              <a:t>štětičky chlupů na koncích </a:t>
            </a:r>
            <a:r>
              <a:rPr lang="cs-CZ" sz="2800" dirty="0" smtClean="0"/>
              <a:t>uší</a:t>
            </a:r>
          </a:p>
          <a:p>
            <a:r>
              <a:rPr lang="cs-CZ" sz="2800" dirty="0" smtClean="0"/>
              <a:t>Je vzácný a tudíž zákonem chráněný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severoamerický </a:t>
            </a:r>
            <a:r>
              <a:rPr lang="cs-CZ" b="1" dirty="0" smtClean="0"/>
              <a:t>Rys červený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6237312"/>
            <a:ext cx="358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africký </a:t>
            </a:r>
            <a:r>
              <a:rPr lang="cs-CZ" b="1" dirty="0" smtClean="0"/>
              <a:t>Karakal</a:t>
            </a:r>
            <a:r>
              <a:rPr lang="cs-CZ" dirty="0" smtClean="0"/>
              <a:t> – expert na lov ptáků</a:t>
            </a:r>
            <a:endParaRPr lang="cs-CZ" dirty="0"/>
          </a:p>
        </p:txBody>
      </p:sp>
      <p:pic>
        <p:nvPicPr>
          <p:cNvPr id="11" name="Picture 6" descr="Nový nakladač Bobcat se pyšní globální cenou za design | Agroportal24h.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56993"/>
            <a:ext cx="2016224" cy="14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bcat | The Nature Conservan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6" y="4789846"/>
            <a:ext cx="2500832" cy="13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aracal | Description &amp; Facts | Britann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0682"/>
            <a:ext cx="2428880" cy="194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025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682752" cy="864096"/>
          </a:xfrm>
        </p:spPr>
        <p:txBody>
          <a:bodyPr>
            <a:normAutofit/>
          </a:bodyPr>
          <a:lstStyle/>
          <a:p>
            <a:r>
              <a:rPr lang="cs-CZ" b="1" dirty="0" smtClean="0"/>
              <a:t>Puma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80711"/>
            <a:ext cx="8229600" cy="2404863"/>
          </a:xfrm>
        </p:spPr>
        <p:txBody>
          <a:bodyPr/>
          <a:lstStyle/>
          <a:p>
            <a:r>
              <a:rPr lang="cs-CZ" dirty="0" smtClean="0"/>
              <a:t>Přezdívka „horský lev“</a:t>
            </a:r>
          </a:p>
          <a:p>
            <a:r>
              <a:rPr lang="cs-CZ" dirty="0" smtClean="0"/>
              <a:t>Nejběžnější kočkovitá </a:t>
            </a:r>
            <a:r>
              <a:rPr lang="cs-CZ" dirty="0" smtClean="0"/>
              <a:t>šelma </a:t>
            </a:r>
            <a:r>
              <a:rPr lang="cs-CZ" dirty="0" smtClean="0"/>
              <a:t>Ameriky (od Kanady až po Argentinu)</a:t>
            </a:r>
          </a:p>
          <a:p>
            <a:r>
              <a:rPr lang="cs-CZ" dirty="0" smtClean="0"/>
              <a:t>Mláďata jsou </a:t>
            </a:r>
            <a:r>
              <a:rPr lang="cs-CZ" dirty="0" smtClean="0"/>
              <a:t>skvrnitá</a:t>
            </a:r>
            <a:endParaRPr lang="cs-CZ" dirty="0"/>
          </a:p>
        </p:txBody>
      </p:sp>
      <p:pic>
        <p:nvPicPr>
          <p:cNvPr id="4" name="Picture 8" descr="Discover Puma: A Leading Sportswear Brand with Style and Innova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6" b="23759"/>
          <a:stretch/>
        </p:blipFill>
        <p:spPr bwMode="auto">
          <a:xfrm>
            <a:off x="6116128" y="4969912"/>
            <a:ext cx="2699792" cy="14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uma americká, drsná šelma na Šumavě | Příroda | Články | PhotoNatur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0694"/>
            <a:ext cx="3312368" cy="220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 okolí Polničky a Račína byla dnes spatřena puma | Polnička Žďár nad  Sázav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1088" cy="237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uma Tenisky - Puma Smash Platform V2 L - 37303502-whtTenisky, Boty,  Kotnikova Obuv, Nazouvací - Online obch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72" y="4210694"/>
            <a:ext cx="2038423" cy="14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1063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ientists Discover Why Cheetahs Are So Fast - News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635" y="0"/>
            <a:ext cx="568356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2520280" cy="1143000"/>
          </a:xfrm>
        </p:spPr>
        <p:txBody>
          <a:bodyPr/>
          <a:lstStyle/>
          <a:p>
            <a:r>
              <a:rPr lang="cs-CZ" b="1" dirty="0" smtClean="0"/>
              <a:t>Gepard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284984"/>
            <a:ext cx="8229600" cy="3312368"/>
          </a:xfrm>
        </p:spPr>
        <p:txBody>
          <a:bodyPr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Nejrychlejší such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ozemské zvíře (až 100 km/h,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max. 200 m)</a:t>
            </a:r>
          </a:p>
          <a:p>
            <a:r>
              <a:rPr lang="cs-CZ" dirty="0" smtClean="0"/>
              <a:t>Má nezatažitelné drápy – ochrana před smykem („tretry“)</a:t>
            </a:r>
          </a:p>
          <a:p>
            <a:r>
              <a:rPr lang="cs-CZ" dirty="0" smtClean="0"/>
              <a:t>Savany východní Afriky</a:t>
            </a:r>
          </a:p>
          <a:p>
            <a:r>
              <a:rPr lang="cs-CZ" dirty="0" smtClean="0"/>
              <a:t>Loví pouze </a:t>
            </a:r>
            <a:r>
              <a:rPr lang="cs-CZ" dirty="0" smtClean="0"/>
              <a:t>přes </a:t>
            </a:r>
            <a:r>
              <a:rPr lang="cs-CZ" dirty="0" smtClean="0"/>
              <a:t>den</a:t>
            </a:r>
            <a:endParaRPr lang="cs-CZ" dirty="0"/>
          </a:p>
        </p:txBody>
      </p:sp>
      <p:pic>
        <p:nvPicPr>
          <p:cNvPr id="4" name="Picture 4" descr="Week-old cheetah cubs spotted taking their initial steps into the world at  Serengeti National Park | Daily Mail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"/>
          <a:stretch/>
        </p:blipFill>
        <p:spPr bwMode="auto">
          <a:xfrm>
            <a:off x="6084168" y="4869160"/>
            <a:ext cx="27129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396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on - Leo Panthera - African 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51" y="0"/>
            <a:ext cx="697514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850106"/>
          </a:xfrm>
        </p:spPr>
        <p:txBody>
          <a:bodyPr/>
          <a:lstStyle/>
          <a:p>
            <a:r>
              <a:rPr lang="cs-CZ" b="1" dirty="0" smtClean="0"/>
              <a:t>Lev </a:t>
            </a:r>
            <a:r>
              <a:rPr lang="cs-CZ" sz="2400" i="1" dirty="0" smtClean="0"/>
              <a:t>(</a:t>
            </a:r>
            <a:r>
              <a:rPr lang="cs-CZ" sz="2400" i="1" dirty="0" err="1" smtClean="0"/>
              <a:t>Panthera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leo</a:t>
            </a:r>
            <a:r>
              <a:rPr lang="cs-CZ" sz="2400" i="1" dirty="0" smtClean="0"/>
              <a:t>)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861048"/>
            <a:ext cx="8229600" cy="2620888"/>
          </a:xfrm>
        </p:spPr>
        <p:txBody>
          <a:bodyPr/>
          <a:lstStyle/>
          <a:p>
            <a:r>
              <a:rPr lang="cs-CZ" dirty="0" smtClean="0"/>
              <a:t>Pohlavní dvojtvárnost</a:t>
            </a:r>
          </a:p>
          <a:p>
            <a:r>
              <a:rPr lang="cs-CZ" dirty="0" smtClean="0"/>
              <a:t>Loví samice, někdy ve spolupráci se samci</a:t>
            </a:r>
          </a:p>
          <a:p>
            <a:r>
              <a:rPr lang="cs-CZ" dirty="0" smtClean="0"/>
              <a:t>Savany východní a jižní Afriky, kdysi celá Afrika i západní Asie až po Indii</a:t>
            </a:r>
          </a:p>
        </p:txBody>
      </p:sp>
      <p:pic>
        <p:nvPicPr>
          <p:cNvPr id="8196" name="Picture 4" descr="How The Lioness Benefits The Pride? - WILD AND FREE FOUN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0768"/>
            <a:ext cx="37560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The Lion King – Filmy na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The Lion King – Filmy na Google Pl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10" descr="The Lion King – Filmy na Google Pla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204" name="Picture 12" descr="The Lion King' Turns 30: Disney 2D Classic Was a Digital Pione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654461"/>
            <a:ext cx="1751243" cy="9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74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Leopard - Animal Prof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"/>
            <a:ext cx="4644008" cy="26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cs-CZ" b="1" dirty="0" smtClean="0"/>
              <a:t>Levhart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Panthera</a:t>
            </a:r>
            <a:r>
              <a:rPr lang="cs-CZ" sz="2000" i="1" dirty="0" smtClean="0"/>
              <a:t> pardus)</a:t>
            </a:r>
            <a:endParaRPr lang="cs-CZ" sz="20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2132856"/>
            <a:ext cx="8229600" cy="1324744"/>
          </a:xfrm>
        </p:spPr>
        <p:txBody>
          <a:bodyPr/>
          <a:lstStyle/>
          <a:p>
            <a:r>
              <a:rPr lang="cs-CZ" dirty="0" smtClean="0"/>
              <a:t>žije ve východní a jižní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Africe a v Indii</a:t>
            </a:r>
          </a:p>
          <a:p>
            <a:r>
              <a:rPr lang="cs-CZ" dirty="0" smtClean="0"/>
              <a:t>Kořist si vytahuje na strom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3739888"/>
            <a:ext cx="390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Irbis – sněžní levhart (hory Střední Asie)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76056" y="3739888"/>
            <a:ext cx="3960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Černý panter – barevná mutace levharta</a:t>
            </a:r>
            <a:endParaRPr lang="cs-CZ" dirty="0"/>
          </a:p>
        </p:txBody>
      </p:sp>
      <p:sp>
        <p:nvSpPr>
          <p:cNvPr id="6" name="AutoShape 4" descr="Pusťte si: Black Panther | Disney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Realm of the Black Panther - Naturet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53" y="4100478"/>
            <a:ext cx="4061247" cy="27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Sněžný levhart už není ohrožený, dohodli se biologové. Okamžitě přišla  kritika — ČT24 — Česká televiz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1526"/>
            <a:ext cx="4932040" cy="27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608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268</Words>
  <Application>Microsoft Office PowerPoint</Application>
  <PresentationFormat>Předvádění na obrazovce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ŠELMY</vt:lpstr>
      <vt:lpstr>Společné znaky kočkovitých:</vt:lpstr>
      <vt:lpstr>Prezentace aplikace PowerPoint</vt:lpstr>
      <vt:lpstr>Siamská</vt:lpstr>
      <vt:lpstr>Rys ostrovid</vt:lpstr>
      <vt:lpstr>Puma</vt:lpstr>
      <vt:lpstr>Gepard</vt:lpstr>
      <vt:lpstr>Lev (Panthera leo)</vt:lpstr>
      <vt:lpstr>Levhart (Panthera pardus)</vt:lpstr>
      <vt:lpstr>Jaguár</vt:lpstr>
      <vt:lpstr>Tygr (Panthera tigris)</vt:lpstr>
      <vt:lpstr>Kříženci</vt:lpstr>
      <vt:lpstr>Další kočkovité šelmy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</dc:title>
  <dc:creator>Mgr. Michal Tóth</dc:creator>
  <cp:lastModifiedBy>Mgr. Michal Tóth</cp:lastModifiedBy>
  <cp:revision>20</cp:revision>
  <dcterms:created xsi:type="dcterms:W3CDTF">2024-10-17T18:56:55Z</dcterms:created>
  <dcterms:modified xsi:type="dcterms:W3CDTF">2024-10-24T19:39:03Z</dcterms:modified>
</cp:coreProperties>
</file>