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70" r:id="rId10"/>
    <p:sldId id="263" r:id="rId11"/>
    <p:sldId id="264" r:id="rId12"/>
    <p:sldId id="265" r:id="rId13"/>
    <p:sldId id="272" r:id="rId14"/>
    <p:sldId id="269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F160-4C27-484C-84F9-D605453ED3E0}" type="datetimeFigureOut">
              <a:rPr lang="cs-CZ" smtClean="0"/>
              <a:t>18.10.2022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F2DB-E8F3-4CC0-94B3-7FED02705B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224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F160-4C27-484C-84F9-D605453ED3E0}" type="datetimeFigureOut">
              <a:rPr lang="cs-CZ" smtClean="0"/>
              <a:t>18.10.2022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F2DB-E8F3-4CC0-94B3-7FED02705B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94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F160-4C27-484C-84F9-D605453ED3E0}" type="datetimeFigureOut">
              <a:rPr lang="cs-CZ" smtClean="0"/>
              <a:t>18.10.2022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F2DB-E8F3-4CC0-94B3-7FED02705B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45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F160-4C27-484C-84F9-D605453ED3E0}" type="datetimeFigureOut">
              <a:rPr lang="cs-CZ" smtClean="0"/>
              <a:t>18.10.2022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F2DB-E8F3-4CC0-94B3-7FED02705B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427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F160-4C27-484C-84F9-D605453ED3E0}" type="datetimeFigureOut">
              <a:rPr lang="cs-CZ" smtClean="0"/>
              <a:t>18.10.2022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F2DB-E8F3-4CC0-94B3-7FED02705B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947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F160-4C27-484C-84F9-D605453ED3E0}" type="datetimeFigureOut">
              <a:rPr lang="cs-CZ" smtClean="0"/>
              <a:t>18.10.2022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F2DB-E8F3-4CC0-94B3-7FED02705B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506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F160-4C27-484C-84F9-D605453ED3E0}" type="datetimeFigureOut">
              <a:rPr lang="cs-CZ" smtClean="0"/>
              <a:t>18.10.2022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F2DB-E8F3-4CC0-94B3-7FED02705B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898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F160-4C27-484C-84F9-D605453ED3E0}" type="datetimeFigureOut">
              <a:rPr lang="cs-CZ" smtClean="0"/>
              <a:t>18.10.2022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F2DB-E8F3-4CC0-94B3-7FED02705B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075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F160-4C27-484C-84F9-D605453ED3E0}" type="datetimeFigureOut">
              <a:rPr lang="cs-CZ" smtClean="0"/>
              <a:t>18.10.2022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F2DB-E8F3-4CC0-94B3-7FED02705B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115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F160-4C27-484C-84F9-D605453ED3E0}" type="datetimeFigureOut">
              <a:rPr lang="cs-CZ" smtClean="0"/>
              <a:t>18.10.2022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F2DB-E8F3-4CC0-94B3-7FED02705B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254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F160-4C27-484C-84F9-D605453ED3E0}" type="datetimeFigureOut">
              <a:rPr lang="cs-CZ" smtClean="0"/>
              <a:t>18.10.2022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F2DB-E8F3-4CC0-94B3-7FED02705B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977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AF160-4C27-484C-84F9-D605453ED3E0}" type="datetimeFigureOut">
              <a:rPr lang="cs-CZ" smtClean="0"/>
              <a:t>18.10.2022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BF2DB-E8F3-4CC0-94B3-7FED02705B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5529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44008" y="1340768"/>
            <a:ext cx="4244008" cy="1470025"/>
          </a:xfrm>
        </p:spPr>
        <p:txBody>
          <a:bodyPr>
            <a:normAutofit/>
          </a:bodyPr>
          <a:lstStyle/>
          <a:p>
            <a:r>
              <a:rPr lang="cs-CZ" sz="8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RYBY</a:t>
            </a:r>
            <a:endParaRPr lang="cs-CZ" sz="8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508104" y="3453740"/>
            <a:ext cx="2624336" cy="1415420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DOMÁCÍ ZÁSTUPCI</a:t>
            </a:r>
            <a:endParaRPr lang="cs-CZ" sz="3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 descr="Plakát Plakát Ryby našich vod s lištami na pověšení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2" r="12178"/>
          <a:stretch/>
        </p:blipFill>
        <p:spPr bwMode="auto">
          <a:xfrm>
            <a:off x="179512" y="246040"/>
            <a:ext cx="4752528" cy="641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72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ejn velký - Atlas ryb | Najdirevír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" y="2192851"/>
            <a:ext cx="9201472" cy="466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CEJN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1368152"/>
          </a:xfrm>
        </p:spPr>
        <p:txBody>
          <a:bodyPr>
            <a:normAutofit/>
          </a:bodyPr>
          <a:lstStyle/>
          <a:p>
            <a:r>
              <a:rPr lang="cs-CZ" dirty="0" smtClean="0"/>
              <a:t>vychlípitelná ústa uložena na spodu hlavy</a:t>
            </a:r>
          </a:p>
          <a:p>
            <a:r>
              <a:rPr lang="cs-CZ" dirty="0" smtClean="0"/>
              <a:t>žije u dna a „vysává“ larvy pakomárů</a:t>
            </a:r>
            <a:r>
              <a:rPr lang="cs-CZ" dirty="0"/>
              <a:t> </a:t>
            </a:r>
            <a:r>
              <a:rPr lang="cs-CZ" dirty="0" smtClean="0"/>
              <a:t>a</a:t>
            </a:r>
            <a:r>
              <a:rPr lang="cs-CZ" dirty="0" smtClean="0"/>
              <a:t> nitěnky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019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andát obecný - celá ryba - Rybárny Prah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9" b="19525"/>
          <a:stretch/>
        </p:blipFill>
        <p:spPr bwMode="auto">
          <a:xfrm>
            <a:off x="0" y="3140969"/>
            <a:ext cx="9119674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CANDÁT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dravá ryba s typicky rozdělenou hřbetní ploutví na 2 části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922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Okoun říční (Perca fluviatilis) - ChovZvířat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87" y="2348880"/>
            <a:ext cx="8871573" cy="440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OKOUN ŘÍČNÍ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dravá ryba – zavalitější než candát</a:t>
            </a:r>
            <a:r>
              <a:rPr lang="cs-CZ" dirty="0"/>
              <a:t> </a:t>
            </a:r>
            <a:r>
              <a:rPr lang="cs-CZ" dirty="0" smtClean="0"/>
              <a:t>s typicky velkým okem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88590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AMUR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68760"/>
          </a:xfrm>
        </p:spPr>
        <p:txBody>
          <a:bodyPr/>
          <a:lstStyle/>
          <a:p>
            <a:r>
              <a:rPr lang="cs-CZ" dirty="0" smtClean="0"/>
              <a:t>původem z Asie</a:t>
            </a:r>
          </a:p>
          <a:p>
            <a:r>
              <a:rPr lang="cs-CZ" dirty="0" smtClean="0"/>
              <a:t>ožírá rostliny břehů a tím zabraňuje zarůstání</a:t>
            </a:r>
            <a:endParaRPr lang="cs-CZ" dirty="0"/>
          </a:p>
        </p:txBody>
      </p:sp>
      <p:pic>
        <p:nvPicPr>
          <p:cNvPr id="1026" name="Picture 2" descr="Amur bílý - Atlas ryb | Najdirevír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80928"/>
            <a:ext cx="884308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10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olstolobik bílý - Atlas ryb | Najdirevír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1990"/>
            <a:ext cx="9144000" cy="463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TOLSTOLOBIK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pochází z východní Asie</a:t>
            </a:r>
          </a:p>
          <a:p>
            <a:r>
              <a:rPr lang="cs-CZ" dirty="0" smtClean="0"/>
              <a:t>Oko je pod úrovní úst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543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KARAS OBECNÝ, STŘÍBŘITÝ, ZLATÝ</a:t>
            </a:r>
            <a:endParaRPr lang="cs-CZ" dirty="0"/>
          </a:p>
        </p:txBody>
      </p:sp>
      <p:pic>
        <p:nvPicPr>
          <p:cNvPr id="10242" name="Picture 2" descr="Karas - Zahradní jezírka | small la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87536"/>
            <a:ext cx="4478452" cy="252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Karas stříbřitý – Zoopark Chomutov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/>
          <a:stretch/>
        </p:blipFill>
        <p:spPr bwMode="auto">
          <a:xfrm>
            <a:off x="4663440" y="1184104"/>
            <a:ext cx="4480560" cy="261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Obrázek - Carassius auratus (karas zlatý) | BioLib.cz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3"/>
          <a:stretch/>
        </p:blipFill>
        <p:spPr bwMode="auto">
          <a:xfrm>
            <a:off x="1979712" y="3923230"/>
            <a:ext cx="5164731" cy="293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11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eloročně chráněné ryby: Střevle potoční – Rybářství - s námi vás rybaření  chyt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94785"/>
            <a:ext cx="9036496" cy="602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0952" y="116632"/>
            <a:ext cx="8229600" cy="936104"/>
          </a:xfrm>
        </p:spPr>
        <p:txBody>
          <a:bodyPr/>
          <a:lstStyle/>
          <a:p>
            <a:r>
              <a:rPr lang="cs-CZ" dirty="0" smtClean="0"/>
              <a:t>STŘEVLE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nejpestější</a:t>
            </a: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kaprovitá ryba (6 cm)</a:t>
            </a:r>
          </a:p>
          <a:p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oblíbená potrava pstruhů</a:t>
            </a:r>
            <a:endParaRPr lang="cs-CZ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700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lotice nebo perlín? Kdo se v tom má vyznat! » Rybářský rozcestní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40321"/>
            <a:ext cx="6697612" cy="634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65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umec velký – Rybářství - s námi vás rybaření chyt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5234"/>
            <a:ext cx="9144000" cy="498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SUMEC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naše největší dravá ryba (50 kg, </a:t>
            </a:r>
            <a:r>
              <a:rPr lang="sk-SK" dirty="0" smtClean="0"/>
              <a:t>&gt; 2 m)</a:t>
            </a:r>
          </a:p>
          <a:p>
            <a:r>
              <a:rPr lang="sk-SK" dirty="0" smtClean="0"/>
              <a:t>t</a:t>
            </a:r>
            <a:r>
              <a:rPr lang="cs-CZ" dirty="0" err="1" smtClean="0"/>
              <a:t>ělo</a:t>
            </a:r>
            <a:r>
              <a:rPr lang="cs-CZ" dirty="0" smtClean="0"/>
              <a:t> bez šupin</a:t>
            </a:r>
          </a:p>
          <a:p>
            <a:r>
              <a:rPr lang="cs-CZ" dirty="0" smtClean="0"/>
              <a:t>žije u dna, loví v noci</a:t>
            </a:r>
          </a:p>
          <a:p>
            <a:r>
              <a:rPr lang="cs-CZ" dirty="0" smtClean="0"/>
              <a:t>6 hmatových vousů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981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Štika obecná - celá ryba - Rybárny Prah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32" b="28229"/>
          <a:stretch/>
        </p:blipFill>
        <p:spPr bwMode="auto">
          <a:xfrm>
            <a:off x="27400" y="3483864"/>
            <a:ext cx="9036496" cy="291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0848" y="1484784"/>
            <a:ext cx="8229600" cy="1612776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2. největší dravá ryba</a:t>
            </a:r>
          </a:p>
          <a:p>
            <a:r>
              <a:rPr lang="cs-CZ" dirty="0" smtClean="0"/>
              <a:t>štíhlé tělo a protáhlé čelisti</a:t>
            </a:r>
          </a:p>
          <a:p>
            <a:r>
              <a:rPr lang="cs-CZ" dirty="0" smtClean="0"/>
              <a:t>hřbetní ploutev posunutá k ocasu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387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osos obecný - Atlas ryb | Najdirevír.cz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3" b="9861"/>
          <a:stretch/>
        </p:blipFill>
        <p:spPr bwMode="auto">
          <a:xfrm>
            <a:off x="-16008" y="3106632"/>
            <a:ext cx="9144000" cy="372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LOSOS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1192" y="1628800"/>
            <a:ext cx="8229600" cy="4525963"/>
          </a:xfrm>
        </p:spPr>
        <p:txBody>
          <a:bodyPr/>
          <a:lstStyle/>
          <a:p>
            <a:r>
              <a:rPr lang="cs-CZ" dirty="0" smtClean="0"/>
              <a:t>hákovité zahnuta spodní čelist</a:t>
            </a:r>
          </a:p>
          <a:p>
            <a:r>
              <a:rPr lang="cs-CZ" dirty="0" smtClean="0"/>
              <a:t>Tažná ryba – žije v moři ale „jezdí“ se třít do řek na místa svého vylíhnutí</a:t>
            </a:r>
          </a:p>
          <a:p>
            <a:r>
              <a:rPr lang="cs-CZ" dirty="0" smtClean="0"/>
              <a:t>svalovina je zbarvena do typické růžovo-červené barvy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307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struh lososovitý - kalorie, kJ a nutriční hodnoty | KalorickéTabulky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645024"/>
            <a:ext cx="8609733" cy="295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PSTRUH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4"/>
          </a:xfrm>
        </p:spPr>
        <p:txBody>
          <a:bodyPr/>
          <a:lstStyle/>
          <a:p>
            <a:r>
              <a:rPr lang="cs-CZ" dirty="0" smtClean="0"/>
              <a:t>žije v čistých rychle tekoucích vodách bohatých na kyslík (horké potoky)</a:t>
            </a:r>
          </a:p>
          <a:p>
            <a:r>
              <a:rPr lang="cs-CZ" dirty="0" smtClean="0"/>
              <a:t>typicky tečkovaná kůže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892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Lipan podhorní – Rybářství - s námi vás rybaření chyt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7" y="3013352"/>
            <a:ext cx="8941913" cy="381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60032" y="620688"/>
            <a:ext cx="3528392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LIPAN PODHORNÍ</a:t>
            </a:r>
            <a:endParaRPr lang="cs-CZ" dirty="0"/>
          </a:p>
        </p:txBody>
      </p:sp>
      <p:pic>
        <p:nvPicPr>
          <p:cNvPr id="15364" name="Picture 4" descr="Atlas ryb - Lipan podhorní (Thymallus thymallus) | MRK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4461600" cy="314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37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Úhoř říční - Atlas ryb - Český rybářský svaz - MO Bechyn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34286"/>
            <a:ext cx="8856984" cy="506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ÚHOŘ ŘÍČNÍ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484784"/>
            <a:ext cx="8856984" cy="3628999"/>
          </a:xfrm>
        </p:spPr>
        <p:txBody>
          <a:bodyPr>
            <a:normAutofit/>
          </a:bodyPr>
          <a:lstStyle/>
          <a:p>
            <a:r>
              <a:rPr lang="cs-CZ" sz="2400" dirty="0"/>
              <a:t>d</a:t>
            </a:r>
            <a:r>
              <a:rPr lang="cs-CZ" sz="2400" dirty="0" smtClean="0"/>
              <a:t>louhé hadovité tělo</a:t>
            </a:r>
          </a:p>
          <a:p>
            <a:r>
              <a:rPr lang="cs-CZ" sz="2400" dirty="0" smtClean="0"/>
              <a:t>nemá břišní ploutve, ale </a:t>
            </a:r>
            <a:r>
              <a:rPr lang="cs-CZ" sz="2400" dirty="0" err="1" smtClean="0"/>
              <a:t>řitní+</a:t>
            </a:r>
            <a:r>
              <a:rPr lang="cs-CZ" sz="2400" dirty="0" err="1" smtClean="0">
                <a:solidFill>
                  <a:schemeClr val="bg1"/>
                </a:solidFill>
              </a:rPr>
              <a:t>ocasní+hřb</a:t>
            </a:r>
            <a:r>
              <a:rPr lang="cs-CZ" sz="2400" dirty="0" err="1" smtClean="0"/>
              <a:t>etní</a:t>
            </a:r>
            <a:r>
              <a:rPr lang="cs-CZ" sz="2400" dirty="0" smtClean="0"/>
              <a:t> jsou srostlé</a:t>
            </a:r>
          </a:p>
          <a:p>
            <a:r>
              <a:rPr lang="cs-CZ" sz="2400" dirty="0" smtClean="0"/>
              <a:t>žije v řekách, ale „jezdí“ se </a:t>
            </a:r>
            <a:r>
              <a:rPr lang="cs-CZ" sz="2400" dirty="0" smtClean="0">
                <a:solidFill>
                  <a:schemeClr val="bg1"/>
                </a:solidFill>
              </a:rPr>
              <a:t>třít do </a:t>
            </a:r>
            <a:r>
              <a:rPr lang="cs-CZ" sz="2400" dirty="0" smtClean="0"/>
              <a:t>Sargasového moře v Atlantickém oceánu</a:t>
            </a:r>
          </a:p>
          <a:p>
            <a:r>
              <a:rPr lang="cs-CZ" sz="2400" dirty="0" smtClean="0"/>
              <a:t>vylíhlé larvy se vůbec ne</a:t>
            </a:r>
            <a:r>
              <a:rPr lang="cs-CZ" sz="2400" dirty="0" smtClean="0">
                <a:solidFill>
                  <a:schemeClr val="bg1"/>
                </a:solidFill>
              </a:rPr>
              <a:t>podobají</a:t>
            </a:r>
            <a:r>
              <a:rPr lang="cs-CZ" sz="2400" dirty="0" smtClean="0"/>
              <a:t> </a:t>
            </a:r>
            <a:r>
              <a:rPr lang="cs-CZ" sz="2400" dirty="0" smtClean="0">
                <a:solidFill>
                  <a:schemeClr val="bg1"/>
                </a:solidFill>
              </a:rPr>
              <a:t>dospělcům</a:t>
            </a:r>
          </a:p>
          <a:p>
            <a:r>
              <a:rPr lang="cs-CZ" sz="2400" dirty="0" smtClean="0"/>
              <a:t>žijí u dna, loví hlavně v noci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9406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apr obecný - Atlas ryb - Český rybářský svaz - MO Bechyn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1" y="2492896"/>
            <a:ext cx="9030318" cy="416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KAPR OBECNÝ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nejvíc chována ryba v Evropě</a:t>
            </a:r>
          </a:p>
          <a:p>
            <a:r>
              <a:rPr lang="cs-CZ" dirty="0" smtClean="0"/>
              <a:t>loví se sítěmi z rybníků ve 3. roce života</a:t>
            </a:r>
          </a:p>
          <a:p>
            <a:r>
              <a:rPr lang="cs-CZ" dirty="0" smtClean="0"/>
              <a:t>živí se 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633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Lín obecný (Tinca tinca) » Rybářský rozcestní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75"/>
          <a:stretch/>
        </p:blipFill>
        <p:spPr bwMode="auto">
          <a:xfrm>
            <a:off x="460680" y="2276872"/>
            <a:ext cx="8493571" cy="440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LÍN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6"/>
          </a:xfrm>
        </p:spPr>
        <p:txBody>
          <a:bodyPr/>
          <a:lstStyle/>
          <a:p>
            <a:r>
              <a:rPr lang="cs-CZ" dirty="0"/>
              <a:t>ž</a:t>
            </a:r>
            <a:r>
              <a:rPr lang="cs-CZ" dirty="0" smtClean="0"/>
              <a:t>ije v klidných zarostlých stojatých vodách</a:t>
            </a:r>
          </a:p>
          <a:p>
            <a:r>
              <a:rPr lang="cs-CZ" dirty="0" smtClean="0"/>
              <a:t>hladké slizké tělo, šupiny malé a zarostlé v kůži</a:t>
            </a:r>
          </a:p>
          <a:p>
            <a:r>
              <a:rPr lang="cs-CZ" dirty="0"/>
              <a:t>ž</a:t>
            </a:r>
            <a:r>
              <a:rPr lang="cs-CZ" dirty="0" smtClean="0"/>
              <a:t>ere měkkýše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311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256</Words>
  <Application>Microsoft Office PowerPoint</Application>
  <PresentationFormat>Předvádění na obrazovce (4:3)</PresentationFormat>
  <Paragraphs>50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systému Office</vt:lpstr>
      <vt:lpstr>RYBY</vt:lpstr>
      <vt:lpstr>SUMEC</vt:lpstr>
      <vt:lpstr>ŠTIKA</vt:lpstr>
      <vt:lpstr>LOSOS</vt:lpstr>
      <vt:lpstr>PSTRUH</vt:lpstr>
      <vt:lpstr>LIPAN PODHORNÍ</vt:lpstr>
      <vt:lpstr>ÚHOŘ ŘÍČNÍ</vt:lpstr>
      <vt:lpstr>KAPR OBECNÝ</vt:lpstr>
      <vt:lpstr>LÍN</vt:lpstr>
      <vt:lpstr>CEJN</vt:lpstr>
      <vt:lpstr>CANDÁT</vt:lpstr>
      <vt:lpstr>OKOUN ŘÍČNÍ</vt:lpstr>
      <vt:lpstr>AMUR</vt:lpstr>
      <vt:lpstr>TOLSTOLOBIK</vt:lpstr>
      <vt:lpstr>KARAS OBECNÝ, STŘÍBŘITÝ, ZLATÝ</vt:lpstr>
      <vt:lpstr>STŘEVLE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RYBY</dc:title>
  <dc:creator>Mgr. Michal Tóth</dc:creator>
  <cp:lastModifiedBy>Mgr. Michal Tóth</cp:lastModifiedBy>
  <cp:revision>9</cp:revision>
  <dcterms:created xsi:type="dcterms:W3CDTF">2022-10-17T18:07:21Z</dcterms:created>
  <dcterms:modified xsi:type="dcterms:W3CDTF">2022-10-18T06:49:52Z</dcterms:modified>
</cp:coreProperties>
</file>