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1" r:id="rId4"/>
    <p:sldId id="270" r:id="rId5"/>
    <p:sldId id="269" r:id="rId6"/>
    <p:sldId id="268" r:id="rId7"/>
    <p:sldId id="267" r:id="rId8"/>
    <p:sldId id="258" r:id="rId9"/>
    <p:sldId id="260" r:id="rId10"/>
    <p:sldId id="261" r:id="rId11"/>
    <p:sldId id="262" r:id="rId12"/>
    <p:sldId id="263" r:id="rId13"/>
    <p:sldId id="264" r:id="rId14"/>
    <p:sldId id="266" r:id="rId15"/>
    <p:sldId id="272" r:id="rId16"/>
    <p:sldId id="273" r:id="rId17"/>
    <p:sldId id="274" r:id="rId18"/>
    <p:sldId id="265" r:id="rId19"/>
    <p:sldId id="257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73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EE2A-AF42-4C48-ADA5-2677433EE21D}" type="datetimeFigureOut">
              <a:rPr lang="cs-CZ" smtClean="0"/>
              <a:t>18.04.2025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7CB4-5335-4FB0-87EC-716BE03982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97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EE2A-AF42-4C48-ADA5-2677433EE21D}" type="datetimeFigureOut">
              <a:rPr lang="cs-CZ" smtClean="0"/>
              <a:t>18.04.2025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7CB4-5335-4FB0-87EC-716BE03982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76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EE2A-AF42-4C48-ADA5-2677433EE21D}" type="datetimeFigureOut">
              <a:rPr lang="cs-CZ" smtClean="0"/>
              <a:t>18.04.2025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7CB4-5335-4FB0-87EC-716BE03982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45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EE2A-AF42-4C48-ADA5-2677433EE21D}" type="datetimeFigureOut">
              <a:rPr lang="cs-CZ" smtClean="0"/>
              <a:t>18.04.2025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7CB4-5335-4FB0-87EC-716BE03982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819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EE2A-AF42-4C48-ADA5-2677433EE21D}" type="datetimeFigureOut">
              <a:rPr lang="cs-CZ" smtClean="0"/>
              <a:t>18.04.2025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7CB4-5335-4FB0-87EC-716BE03982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810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EE2A-AF42-4C48-ADA5-2677433EE21D}" type="datetimeFigureOut">
              <a:rPr lang="cs-CZ" smtClean="0"/>
              <a:t>18.04.2025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7CB4-5335-4FB0-87EC-716BE03982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8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EE2A-AF42-4C48-ADA5-2677433EE21D}" type="datetimeFigureOut">
              <a:rPr lang="cs-CZ" smtClean="0"/>
              <a:t>18.04.2025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7CB4-5335-4FB0-87EC-716BE03982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87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EE2A-AF42-4C48-ADA5-2677433EE21D}" type="datetimeFigureOut">
              <a:rPr lang="cs-CZ" smtClean="0"/>
              <a:t>18.04.2025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7CB4-5335-4FB0-87EC-716BE03982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6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EE2A-AF42-4C48-ADA5-2677433EE21D}" type="datetimeFigureOut">
              <a:rPr lang="cs-CZ" smtClean="0"/>
              <a:t>18.04.2025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7CB4-5335-4FB0-87EC-716BE03982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46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EE2A-AF42-4C48-ADA5-2677433EE21D}" type="datetimeFigureOut">
              <a:rPr lang="cs-CZ" smtClean="0"/>
              <a:t>18.04.2025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7CB4-5335-4FB0-87EC-716BE03982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833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EE2A-AF42-4C48-ADA5-2677433EE21D}" type="datetimeFigureOut">
              <a:rPr lang="cs-CZ" smtClean="0"/>
              <a:t>18.04.2025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C7CB4-5335-4FB0-87EC-716BE03982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43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8EE2A-AF42-4C48-ADA5-2677433EE21D}" type="datetimeFigureOut">
              <a:rPr lang="cs-CZ" smtClean="0"/>
              <a:t>18.04.2025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C7CB4-5335-4FB0-87EC-716BE03982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64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.gif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5.gif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hark Gif - Gif Aby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895" y="3620056"/>
            <a:ext cx="7620000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051720" y="1988840"/>
            <a:ext cx="4896544" cy="1631216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cs-CZ" sz="10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PARYBY</a:t>
            </a:r>
            <a:endParaRPr lang="cs-CZ" sz="10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52" name="Picture 4" descr="Top Manta Ray Stickers for Android &amp; iOS | Gfycat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5025"/>
            <a:ext cx="2133650" cy="88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ingray Fish Under Wat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7" y="2804448"/>
            <a:ext cx="47625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hark, shark , gif , animation , animated , fainas - PicMix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96857"/>
            <a:ext cx="3456384" cy="198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39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0"/>
                            </p:stCondLst>
                            <p:childTnLst>
                              <p:par>
                                <p:cTn id="2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sking sh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24744"/>
          </a:xfrm>
        </p:spPr>
        <p:txBody>
          <a:bodyPr>
            <a:norm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Žralok veliký </a:t>
            </a:r>
            <a:b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300" dirty="0" smtClean="0"/>
              <a:t>(</a:t>
            </a:r>
            <a:r>
              <a:rPr lang="cs-CZ" sz="1300" dirty="0" err="1" smtClean="0"/>
              <a:t>Cetorhinus</a:t>
            </a:r>
            <a:r>
              <a:rPr lang="cs-CZ" sz="1300" dirty="0" smtClean="0"/>
              <a:t> </a:t>
            </a:r>
            <a:r>
              <a:rPr lang="cs-CZ" sz="1300" dirty="0" err="1" smtClean="0"/>
              <a:t>maximus</a:t>
            </a:r>
            <a:r>
              <a:rPr lang="cs-CZ" sz="1300" dirty="0" smtClean="0"/>
              <a:t>)</a:t>
            </a:r>
            <a:endParaRPr lang="cs-CZ" sz="1300" dirty="0"/>
          </a:p>
        </p:txBody>
      </p:sp>
      <p:pic>
        <p:nvPicPr>
          <p:cNvPr id="1028" name="Picture 4" descr="First evidence in more than a decade of endangered and 'weird' shark  traveling to Canada - Media Rel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39746"/>
            <a:ext cx="9149673" cy="608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sking Shark vs Whale Shark | Surf's Up Magaz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29000"/>
            <a:ext cx="5769832" cy="346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4525963"/>
          </a:xfrm>
        </p:spPr>
        <p:txBody>
          <a:bodyPr/>
          <a:lstStyle/>
          <a:p>
            <a:pPr>
              <a:buBlip>
                <a:blip r:embed="rId5"/>
              </a:buBlip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největší paryba</a:t>
            </a:r>
          </a:p>
          <a:p>
            <a:pPr>
              <a:buBlip>
                <a:blip r:embed="rId5"/>
              </a:buBlip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živí se planktonem</a:t>
            </a:r>
          </a:p>
          <a:p>
            <a:pPr>
              <a:buBlip>
                <a:blip r:embed="rId5"/>
              </a:buBlip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rozdíl od ž. obrovského má zúženou hlavu a vyskytuje se v chladnějších vodách</a:t>
            </a:r>
            <a:r>
              <a:rPr lang="cs-CZ" dirty="0" smtClean="0"/>
              <a:t> (Británie)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158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229600" cy="1061800"/>
          </a:xfrm>
        </p:spPr>
        <p:txBody>
          <a:bodyPr>
            <a:norm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Žralok velkoústý</a:t>
            </a:r>
            <a:b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100" dirty="0" smtClean="0"/>
              <a:t>(</a:t>
            </a:r>
            <a:r>
              <a:rPr lang="cs-CZ" sz="1100" dirty="0" err="1" smtClean="0"/>
              <a:t>Megachasma</a:t>
            </a:r>
            <a:r>
              <a:rPr lang="cs-CZ" sz="1100" dirty="0" smtClean="0"/>
              <a:t> </a:t>
            </a:r>
            <a:r>
              <a:rPr lang="cs-CZ" sz="1100" dirty="0" err="1" smtClean="0"/>
              <a:t>pelagios</a:t>
            </a:r>
            <a:r>
              <a:rPr lang="cs-CZ" sz="1100" dirty="0" smtClean="0"/>
              <a:t>)</a:t>
            </a:r>
            <a:endParaRPr lang="cs-CZ" sz="1100" dirty="0"/>
          </a:p>
        </p:txBody>
      </p:sp>
      <p:pic>
        <p:nvPicPr>
          <p:cNvPr id="4098" name="Picture 2" descr="Megamouth Shark (Megachasma pelagios) | Megamouth shark, Basking shark,  Shark habit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28" y="2389406"/>
            <a:ext cx="6012160" cy="446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egamouth Shark – Facts, Size, Diet,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4208"/>
            <a:ext cx="9144000" cy="612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268760"/>
            <a:ext cx="8435280" cy="4525963"/>
          </a:xfrm>
        </p:spPr>
        <p:txBody>
          <a:bodyPr/>
          <a:lstStyle/>
          <a:p>
            <a:pPr>
              <a:buBlip>
                <a:blip r:embed="rId4"/>
              </a:buBlip>
            </a:pPr>
            <a:r>
              <a:rPr lang="cs-CZ" dirty="0" smtClean="0">
                <a:solidFill>
                  <a:schemeClr val="bg1"/>
                </a:solidFill>
              </a:rPr>
              <a:t>má drobné zuby, kterými filtruje plankton (drobné korýše)</a:t>
            </a:r>
          </a:p>
          <a:p>
            <a:pPr>
              <a:buBlip>
                <a:blip r:embed="rId4"/>
              </a:buBlip>
            </a:pPr>
            <a:r>
              <a:rPr lang="cs-CZ" dirty="0" smtClean="0">
                <a:solidFill>
                  <a:schemeClr val="bg1"/>
                </a:solidFill>
              </a:rPr>
              <a:t>V ústech </a:t>
            </a:r>
            <a:r>
              <a:rPr lang="cs-CZ" dirty="0" smtClean="0">
                <a:solidFill>
                  <a:schemeClr val="bg1"/>
                </a:solidFill>
              </a:rPr>
              <a:t>má </a:t>
            </a:r>
            <a:r>
              <a:rPr lang="cs-CZ" dirty="0" smtClean="0">
                <a:solidFill>
                  <a:schemeClr val="bg1"/>
                </a:solidFill>
              </a:rPr>
              <a:t>světélkující </a:t>
            </a:r>
            <a:r>
              <a:rPr lang="cs-CZ" dirty="0" smtClean="0">
                <a:solidFill>
                  <a:schemeClr val="bg1"/>
                </a:solidFill>
              </a:rPr>
              <a:t>orgány</a:t>
            </a:r>
          </a:p>
          <a:p>
            <a:pPr>
              <a:buBlip>
                <a:blip r:embed="rId4"/>
              </a:buBlip>
            </a:pPr>
            <a:r>
              <a:rPr lang="cs-CZ" dirty="0" smtClean="0">
                <a:solidFill>
                  <a:schemeClr val="bg1"/>
                </a:solidFill>
              </a:rPr>
              <a:t>žije v hloubkách – máme o něm málo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informací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2" name="Picture 6" descr="Megamouth shark – deepwater shark | DinoAnimals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252"/>
            <a:ext cx="6588224" cy="329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35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6688" y="97200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Žralok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Mako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100" dirty="0" smtClean="0"/>
              <a:t>(</a:t>
            </a:r>
            <a:r>
              <a:rPr lang="cs-CZ" sz="1100" dirty="0" err="1" smtClean="0"/>
              <a:t>Isurus</a:t>
            </a:r>
            <a:r>
              <a:rPr lang="cs-CZ" sz="1100" dirty="0" smtClean="0"/>
              <a:t> </a:t>
            </a:r>
            <a:r>
              <a:rPr lang="cs-CZ" sz="1100" dirty="0" err="1" smtClean="0"/>
              <a:t>Oxyrinchus</a:t>
            </a:r>
            <a:r>
              <a:rPr lang="cs-CZ" sz="1100" dirty="0" smtClean="0"/>
              <a:t>)</a:t>
            </a:r>
            <a:endParaRPr lang="cs-CZ" sz="1100" dirty="0"/>
          </a:p>
        </p:txBody>
      </p:sp>
      <p:pic>
        <p:nvPicPr>
          <p:cNvPr id="1026" name="Picture 2" descr="Shortfin Mako Shark | NatureRules1 Wiki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06176"/>
            <a:ext cx="9168008" cy="535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10338"/>
            <a:ext cx="9144000" cy="51435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9205" y="1412776"/>
            <a:ext cx="8229600" cy="1612775"/>
          </a:xfrm>
        </p:spPr>
        <p:txBody>
          <a:bodyPr/>
          <a:lstStyle/>
          <a:p>
            <a:pPr>
              <a:buBlip>
                <a:blip r:embed="rId4"/>
              </a:buBlip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Nejrychlejší ze všech žraloků (až 90 km/h)</a:t>
            </a:r>
          </a:p>
          <a:p>
            <a:pPr>
              <a:buBlip>
                <a:blip r:embed="rId4"/>
              </a:buBlip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loví tuňáky i makrely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GoPro shows us what it's like to be chased by a mako shark | Sharks | Earth  Touch New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96142"/>
            <a:ext cx="7611184" cy="428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hocking moment shark leaps aboard a Maine fishing bo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36" y="2013751"/>
            <a:ext cx="7295632" cy="48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31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mmerhead shark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0597"/>
            <a:ext cx="9144000" cy="514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Kladivoun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 t="20205" r="31031" b="15603"/>
          <a:stretch/>
        </p:blipFill>
        <p:spPr bwMode="auto">
          <a:xfrm>
            <a:off x="0" y="1687064"/>
            <a:ext cx="9144000" cy="516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1636776"/>
          </a:xfrm>
        </p:spPr>
        <p:txBody>
          <a:bodyPr/>
          <a:lstStyle/>
          <a:p>
            <a:pPr>
              <a:buBlip>
                <a:blip r:embed="rId4"/>
              </a:buBlip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Hlava rozšířená do stran – na koncích jsou oči</a:t>
            </a:r>
          </a:p>
          <a:p>
            <a:pPr>
              <a:buBlip>
                <a:blip r:embed="rId4"/>
              </a:buBlip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esílená schopnost detekce elektrických polí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ammer-head-shark GIFs - Get the best GIF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0"/>
            <a:ext cx="3131840" cy="313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ammerhead Shark GIF - Hammer Head Shark Discovery - Discover &amp; Share GIF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0565"/>
            <a:ext cx="7452320" cy="460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1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mazing Planet: The Greenland shark – DW – 07/14/2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Žralok grónský</a:t>
            </a:r>
            <a:b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600" dirty="0" smtClean="0"/>
              <a:t>(</a:t>
            </a:r>
            <a:r>
              <a:rPr lang="cs-CZ" sz="1600" dirty="0" err="1" smtClean="0"/>
              <a:t>Somniosus</a:t>
            </a:r>
            <a:r>
              <a:rPr lang="cs-CZ" sz="1600" dirty="0" smtClean="0"/>
              <a:t> </a:t>
            </a:r>
            <a:r>
              <a:rPr lang="cs-CZ" sz="1600" dirty="0" err="1" smtClean="0"/>
              <a:t>microcephalus</a:t>
            </a:r>
            <a:r>
              <a:rPr lang="cs-CZ" sz="1600" dirty="0" smtClean="0"/>
              <a:t>)</a:t>
            </a:r>
            <a:endParaRPr lang="cs-CZ" sz="1600" dirty="0"/>
          </a:p>
        </p:txBody>
      </p:sp>
      <p:pic>
        <p:nvPicPr>
          <p:cNvPr id="4100" name="Picture 4" descr="Greenland Sharks Say 'Who Needs Food?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" y="1706879"/>
            <a:ext cx="9144000" cy="515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Oldest Shark in the World - 512 Year Old Greenland Shark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6" b="12525"/>
          <a:stretch/>
        </p:blipFill>
        <p:spPr bwMode="auto">
          <a:xfrm>
            <a:off x="0" y="1735439"/>
            <a:ext cx="9118832" cy="510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89381"/>
            <a:ext cx="8229600" cy="4331908"/>
          </a:xfrm>
        </p:spPr>
        <p:txBody>
          <a:bodyPr/>
          <a:lstStyle/>
          <a:p>
            <a:pPr>
              <a:spcAft>
                <a:spcPts val="1200"/>
              </a:spcAft>
              <a:buBlip>
                <a:blip r:embed="rId5"/>
              </a:buBlip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pomalé reakce – má zpomalený metabolismus</a:t>
            </a:r>
          </a:p>
          <a:p>
            <a:pPr>
              <a:spcAft>
                <a:spcPts val="1200"/>
              </a:spcAft>
              <a:buBlip>
                <a:blip r:embed="rId5"/>
              </a:buBlip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hladnomilný</a:t>
            </a:r>
          </a:p>
          <a:p>
            <a:pPr>
              <a:spcAft>
                <a:spcPts val="1200"/>
              </a:spcAft>
              <a:buBlip>
                <a:blip r:embed="rId5"/>
              </a:buBlip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ožívá se nejvyššího věku mezi obratlovci</a:t>
            </a:r>
          </a:p>
          <a:p>
            <a:pPr>
              <a:spcAft>
                <a:spcPts val="1200"/>
              </a:spcAft>
              <a:buBlip>
                <a:blip r:embed="rId5"/>
              </a:buBlip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iví se zdechlinami</a:t>
            </a:r>
          </a:p>
          <a:p>
            <a:pPr>
              <a:buBlip>
                <a:blip r:embed="rId5"/>
              </a:buBlip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eho maso je jedovaté</a:t>
            </a:r>
          </a:p>
        </p:txBody>
      </p:sp>
    </p:spTree>
    <p:extLst>
      <p:ext uri="{BB962C8B-B14F-4D97-AF65-F5344CB8AC3E}">
        <p14:creationId xmlns:p14="http://schemas.microsoft.com/office/powerpoint/2010/main" val="397736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299"/>
            <a:ext cx="9144000" cy="609770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b="1" dirty="0" smtClean="0"/>
              <a:t>Manta</a:t>
            </a:r>
            <a:endParaRPr lang="cs-CZ" b="1" dirty="0"/>
          </a:p>
        </p:txBody>
      </p:sp>
      <p:pic>
        <p:nvPicPr>
          <p:cNvPr id="5124" name="Picture 4" descr="Reef Manta Ray (Mobula alfredi) Species Guide — Manta Tru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2866"/>
            <a:ext cx="9144000" cy="612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 Rare Nursery for Giant Manta Rays – Garden &amp; Gu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2865"/>
            <a:ext cx="9184773" cy="612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2044824"/>
          </a:xfrm>
        </p:spPr>
        <p:txBody>
          <a:bodyPr/>
          <a:lstStyle/>
          <a:p>
            <a:pPr>
              <a:buBlip>
                <a:blip r:embed="rId5"/>
              </a:buBlip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Největší rejnok – rozpětí až 7 m</a:t>
            </a:r>
          </a:p>
          <a:p>
            <a:pPr>
              <a:buBlip>
                <a:blip r:embed="rId5"/>
              </a:buBlip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živí se planktonem</a:t>
            </a:r>
          </a:p>
          <a:p>
            <a:pPr>
              <a:buBlip>
                <a:blip r:embed="rId5"/>
              </a:buBlip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žije v tropech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21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70912"/>
            <a:ext cx="8229600" cy="909816"/>
          </a:xfrm>
        </p:spPr>
        <p:txBody>
          <a:bodyPr/>
          <a:lstStyle/>
          <a:p>
            <a:r>
              <a:rPr lang="cs-CZ" b="1" dirty="0" smtClean="0"/>
              <a:t>Trnucha</a:t>
            </a:r>
            <a:endParaRPr lang="cs-CZ" b="1" dirty="0"/>
          </a:p>
        </p:txBody>
      </p:sp>
      <p:pic>
        <p:nvPicPr>
          <p:cNvPr id="6146" name="Picture 2" descr="Alena Hašková &amp; Zdeněk Hašek | Fotogalerie přírody &amp; cestován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1256"/>
            <a:ext cx="9144000" cy="538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Krainová nechala syny koupat s rejnoky. Ti přitom zabili i lovce krokodýlů  - Expres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7830"/>
            <a:ext cx="9144000" cy="514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732240" y="6330962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Bahamy</a:t>
            </a:r>
            <a:endPara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51" name="Picture 7" descr="Cayman Islands Stingray City and Starfish Snorkel Tour 2022 - George Tow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04" y="759761"/>
            <a:ext cx="9157704" cy="610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9532" y="980729"/>
            <a:ext cx="8424936" cy="2592288"/>
          </a:xfrm>
        </p:spPr>
        <p:txBody>
          <a:bodyPr/>
          <a:lstStyle/>
          <a:p>
            <a:pPr>
              <a:buBlip>
                <a:blip r:embed="rId5"/>
              </a:buBlip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ocasu má jedový osten</a:t>
            </a:r>
          </a:p>
          <a:p>
            <a:pPr>
              <a:buBlip>
                <a:blip r:embed="rId5"/>
              </a:buBlip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většina žije v tropech, ale …</a:t>
            </a:r>
          </a:p>
          <a:p>
            <a:pPr>
              <a:buBlip>
                <a:blip r:embed="rId5"/>
              </a:buBlip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Trnucha obecná žije i v Evropě a největší druh žije v asijských řekách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760520" y="5980967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Kapverdy</a:t>
            </a:r>
            <a:endParaRPr lang="cs-CZ" sz="24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6" t="27415" r="40267" b="14548"/>
          <a:stretch/>
        </p:blipFill>
        <p:spPr bwMode="auto">
          <a:xfrm>
            <a:off x="2339752" y="1507836"/>
            <a:ext cx="6876256" cy="535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Trnucha říční - Thajsko — Videa — Déčko — Česká televiz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1397"/>
            <a:ext cx="9144000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16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uiExpand="1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3t9s8cdqyboc5.cloudfront.net/images?path=51449/l5F8TWKoQeyiwAnBr6nx_Torpedo%20List.jpg&amp;width=650&amp;height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81516"/>
            <a:ext cx="6767314" cy="450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36104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Parejnok elektrický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Picture 6" descr="Electric Ray | British Sea Fis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2" y="3290930"/>
            <a:ext cx="6698165" cy="356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ad Electric Ray Anatomy 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33940"/>
            <a:ext cx="4347170" cy="509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4525963"/>
          </a:xfrm>
        </p:spPr>
        <p:txBody>
          <a:bodyPr/>
          <a:lstStyle/>
          <a:p>
            <a:pPr>
              <a:buBlip>
                <a:blip r:embed="rId5"/>
              </a:buBlip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ploutvích má zvláštní orgány, kterými vysílá výboje až 220 V</a:t>
            </a:r>
          </a:p>
          <a:p>
            <a:pPr>
              <a:buBlip>
                <a:blip r:embed="rId5"/>
              </a:buBlip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 to i čerstvě narozená mláďata</a:t>
            </a:r>
          </a:p>
          <a:p>
            <a:pPr>
              <a:buBlip>
                <a:blip r:embed="rId5"/>
              </a:buBlip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ije ve všech mořích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896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95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75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awfis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830" y="44624"/>
            <a:ext cx="3561170" cy="196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The Unique Looking Sawfish | Critter Sci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6968"/>
            <a:ext cx="9144000" cy="40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Piloun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100" dirty="0" smtClean="0"/>
              <a:t>(</a:t>
            </a:r>
            <a:r>
              <a:rPr lang="cs-CZ" sz="1100" dirty="0" err="1" smtClean="0"/>
              <a:t>Pristis</a:t>
            </a:r>
            <a:r>
              <a:rPr lang="cs-CZ" sz="1100" dirty="0" smtClean="0"/>
              <a:t>)</a:t>
            </a:r>
            <a:endParaRPr lang="cs-CZ" sz="1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229600" cy="4061048"/>
          </a:xfrm>
        </p:spPr>
        <p:txBody>
          <a:bodyPr/>
          <a:lstStyle/>
          <a:p>
            <a:pPr>
              <a:buBlip>
                <a:blip r:embed="rId4"/>
              </a:buBlip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Čeleď rejnoků s tuhým protáhlým rypcem opatřeným po stranách stejně velkými zuby (50)</a:t>
            </a:r>
          </a:p>
          <a:p>
            <a:pPr>
              <a:buBlip>
                <a:blip r:embed="rId4"/>
              </a:buBlip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Příslušnost k rejnoků prozradí žaberní štěrbiny na spodní straně</a:t>
            </a:r>
          </a:p>
          <a:p>
            <a:pPr>
              <a:buBlip>
                <a:blip r:embed="rId4"/>
              </a:buBlip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Přerývají dno</a:t>
            </a:r>
          </a:p>
          <a:p>
            <a:pPr>
              <a:buBlip>
                <a:blip r:embed="rId4"/>
              </a:buBlip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Mláďata mají měkké zuby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8" name="Picture 6" descr="SawSearch: using old sawfish saws to further sawfish conservation - Save  Our Seas Found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93734"/>
            <a:ext cx="4161624" cy="355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4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Helicoprion Was A Shark With A Buzzsaw In Its Mou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866"/>
            <a:ext cx="9132585" cy="68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ethacanthus | Strange Shaped Fish | DK Find 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772"/>
            <a:ext cx="9132585" cy="66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galodon | Size, Fossil, Teeth, &amp; Facts | Britann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046"/>
            <a:ext cx="8172400" cy="685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Vodorovný svitek 3"/>
          <p:cNvSpPr/>
          <p:nvPr/>
        </p:nvSpPr>
        <p:spPr>
          <a:xfrm>
            <a:off x="257539" y="5664829"/>
            <a:ext cx="1944216" cy="1033320"/>
          </a:xfrm>
          <a:prstGeom prst="horizontalScrol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 err="1" smtClean="0"/>
              <a:t>Helicoprion</a:t>
            </a:r>
            <a:endParaRPr lang="cs-CZ" sz="2400" dirty="0"/>
          </a:p>
        </p:txBody>
      </p:sp>
      <p:sp>
        <p:nvSpPr>
          <p:cNvPr id="8" name="Vodorovný svitek 7"/>
          <p:cNvSpPr/>
          <p:nvPr/>
        </p:nvSpPr>
        <p:spPr>
          <a:xfrm>
            <a:off x="267841" y="5664829"/>
            <a:ext cx="2160241" cy="1033320"/>
          </a:xfrm>
          <a:prstGeom prst="horizontalScrol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 err="1" smtClean="0"/>
              <a:t>Stethacanthus</a:t>
            </a:r>
            <a:endParaRPr lang="cs-CZ" sz="2400" dirty="0"/>
          </a:p>
        </p:txBody>
      </p:sp>
      <p:sp>
        <p:nvSpPr>
          <p:cNvPr id="9" name="Vodorovný svitek 8"/>
          <p:cNvSpPr/>
          <p:nvPr/>
        </p:nvSpPr>
        <p:spPr>
          <a:xfrm>
            <a:off x="257538" y="5664829"/>
            <a:ext cx="2170543" cy="1033320"/>
          </a:xfrm>
          <a:prstGeom prst="horizontalScrol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 err="1" smtClean="0"/>
              <a:t>Megalodon</a:t>
            </a:r>
            <a:endParaRPr lang="cs-CZ" sz="24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836"/>
            <a:ext cx="8229600" cy="932892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Vyhynulí žraloci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774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616"/>
            <a:ext cx="8229600" cy="832096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Rozdělení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délníkový popisek 3"/>
          <p:cNvSpPr/>
          <p:nvPr/>
        </p:nvSpPr>
        <p:spPr>
          <a:xfrm>
            <a:off x="395536" y="1844824"/>
            <a:ext cx="3312368" cy="4790216"/>
          </a:xfrm>
          <a:prstGeom prst="wedgeRectCallout">
            <a:avLst>
              <a:gd name="adj1" fmla="val 67781"/>
              <a:gd name="adj2" fmla="val -7164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Žraloci</a:t>
            </a:r>
          </a:p>
          <a:p>
            <a:pPr marL="571500" indent="-571500" algn="ctr">
              <a:buBlip>
                <a:blip r:embed="rId2"/>
              </a:buBlip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mají nesouměrnou ocasní ploutev a 2 hřbetní ploutve</a:t>
            </a:r>
          </a:p>
          <a:p>
            <a:pPr marL="571500" indent="-571500" algn="ctr">
              <a:buBlip>
                <a:blip r:embed="rId2"/>
              </a:buBlip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žaberních štěrbin</a:t>
            </a:r>
          </a:p>
          <a:p>
            <a:pPr marL="571500" indent="-571500" algn="ctr">
              <a:buBlip>
                <a:blip r:embed="rId2"/>
              </a:buBlip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Kůže ze zuboviny</a:t>
            </a:r>
          </a:p>
          <a:p>
            <a:pPr marL="571500" indent="-571500" algn="ctr">
              <a:buBlip>
                <a:blip r:embed="rId2"/>
              </a:buBlip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Vnitřní oplození</a:t>
            </a:r>
          </a:p>
          <a:p>
            <a:pPr marL="571500" indent="-571500" algn="ctr">
              <a:buBlip>
                <a:blip r:embed="rId2"/>
              </a:buBlip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Chrupavčitá kostra</a:t>
            </a:r>
          </a:p>
          <a:p>
            <a:pPr marL="571500" indent="-571500" algn="ctr">
              <a:buBlip>
                <a:blip r:embed="rId2"/>
              </a:buBlip>
            </a:pPr>
            <a:r>
              <a:rPr lang="cs-CZ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Lorenziniho</a:t>
            </a: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ampule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ctr">
              <a:buBlip>
                <a:blip r:embed="rId2"/>
              </a:buBlip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Zuby v řadách</a:t>
            </a:r>
            <a:endParaRPr lang="cs-CZ" sz="2000" dirty="0"/>
          </a:p>
        </p:txBody>
      </p:sp>
      <p:sp>
        <p:nvSpPr>
          <p:cNvPr id="5" name="Obdélníkový popisek 4"/>
          <p:cNvSpPr/>
          <p:nvPr/>
        </p:nvSpPr>
        <p:spPr>
          <a:xfrm>
            <a:off x="5292080" y="1844824"/>
            <a:ext cx="3312368" cy="4800512"/>
          </a:xfrm>
          <a:prstGeom prst="wedgeRectCallout">
            <a:avLst>
              <a:gd name="adj1" fmla="val -68315"/>
              <a:gd name="adj2" fmla="val -7231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Rejnoci</a:t>
            </a:r>
            <a:endParaRPr lang="cs-C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>
              <a:buBlip>
                <a:blip r:embed="rId3"/>
              </a:buBlip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mají zvětšené a srostlé prsní ploutve s hlavou – hlavní pohon</a:t>
            </a:r>
          </a:p>
          <a:p>
            <a:pPr marL="342900" indent="-342900" algn="ctr">
              <a:buBlip>
                <a:blip r:embed="rId3"/>
              </a:buBlip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Žaberní štěrbiny i ústa na spodní straně těla</a:t>
            </a:r>
          </a:p>
          <a:p>
            <a:pPr marL="342900" indent="-342900" algn="ctr">
              <a:buBlip>
                <a:blip r:embed="rId3"/>
              </a:buBlip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Nozdry za okem na hřbetní straně</a:t>
            </a:r>
          </a:p>
          <a:p>
            <a:pPr marL="342900" indent="-342900" algn="ctr">
              <a:buBlip>
                <a:blip r:embed="rId3"/>
              </a:buBlip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Tupé zuby, kterými drtí potravu</a:t>
            </a:r>
          </a:p>
          <a:p>
            <a:pPr marL="342900" indent="-342900" algn="ctr">
              <a:buBlip>
                <a:blip r:embed="rId3"/>
              </a:buBlip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přizpůsobeni životu a lovu u dna (krom Manty)</a:t>
            </a:r>
          </a:p>
        </p:txBody>
      </p:sp>
      <p:pic>
        <p:nvPicPr>
          <p:cNvPr id="1026" name="Picture 2" descr="Viewing xMinty Sweetx's profile | Profiles v2 | Gaia Onli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44" y="0"/>
            <a:ext cx="45720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6793"/>
            <a:ext cx="466951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9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1112"/>
            <a:ext cx="8229600" cy="1143000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Kůže ze zuboviny (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dentín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Shark skin may get corroded by the acidifying oce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99149"/>
            <a:ext cx="8172401" cy="45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24744"/>
            <a:ext cx="7704856" cy="1152127"/>
          </a:xfrm>
        </p:spPr>
        <p:txBody>
          <a:bodyPr>
            <a:normAutofit fontScale="77500" lnSpcReduction="20000"/>
          </a:bodyPr>
          <a:lstStyle/>
          <a:p>
            <a:pPr>
              <a:buBlip>
                <a:blip r:embed="rId3"/>
              </a:buBlip>
            </a:pPr>
            <a:r>
              <a:rPr lang="cs-CZ" dirty="0" smtClean="0"/>
              <a:t>7krát pevnější než hovězí kůže</a:t>
            </a:r>
          </a:p>
          <a:p>
            <a:pPr>
              <a:buBlip>
                <a:blip r:embed="rId3"/>
              </a:buBlip>
            </a:pPr>
            <a:r>
              <a:rPr lang="cs-CZ" dirty="0" smtClean="0"/>
              <a:t>při ohýbání vytváří nestabilní povrch, takže se na ní neusazují žádní parazité</a:t>
            </a:r>
            <a:endParaRPr lang="cs-CZ" dirty="0"/>
          </a:p>
        </p:txBody>
      </p:sp>
      <p:pic>
        <p:nvPicPr>
          <p:cNvPr id="3074" name="Picture 2" descr="https://scubadiverlife.com/wp-content/uploads/2014/04/284526_248001315218294_2911505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1918843"/>
            <a:ext cx="4067944" cy="493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13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gleek.com/wp-content/uploads/2019/08/Shark-pen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096"/>
            <a:ext cx="9144000" cy="608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Rozmnožování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2537219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cs-CZ" dirty="0">
                <a:solidFill>
                  <a:schemeClr val="bg1"/>
                </a:solidFill>
              </a:rPr>
              <a:t>Vnitřní </a:t>
            </a:r>
            <a:r>
              <a:rPr lang="cs-CZ" dirty="0" smtClean="0">
                <a:solidFill>
                  <a:schemeClr val="bg1"/>
                </a:solidFill>
              </a:rPr>
              <a:t>oplození </a:t>
            </a:r>
          </a:p>
          <a:p>
            <a:pPr>
              <a:buBlip>
                <a:blip r:embed="rId3"/>
              </a:buBlip>
            </a:pPr>
            <a:r>
              <a:rPr lang="cs-CZ" dirty="0" smtClean="0">
                <a:solidFill>
                  <a:schemeClr val="bg1"/>
                </a:solidFill>
              </a:rPr>
              <a:t>Samci </a:t>
            </a:r>
            <a:r>
              <a:rPr lang="cs-CZ" dirty="0">
                <a:solidFill>
                  <a:schemeClr val="bg1"/>
                </a:solidFill>
              </a:rPr>
              <a:t>mají </a:t>
            </a:r>
            <a:r>
              <a:rPr lang="cs-CZ" b="1" dirty="0">
                <a:solidFill>
                  <a:schemeClr val="bg1"/>
                </a:solidFill>
              </a:rPr>
              <a:t>2 penisy, </a:t>
            </a:r>
            <a:r>
              <a:rPr lang="cs-CZ" dirty="0">
                <a:solidFill>
                  <a:schemeClr val="bg1"/>
                </a:solidFill>
              </a:rPr>
              <a:t>Samice mají </a:t>
            </a:r>
            <a:r>
              <a:rPr lang="cs-CZ" b="1" dirty="0">
                <a:solidFill>
                  <a:schemeClr val="bg1"/>
                </a:solidFill>
              </a:rPr>
              <a:t>2 </a:t>
            </a:r>
            <a:r>
              <a:rPr lang="cs-CZ" b="1" dirty="0" smtClean="0">
                <a:solidFill>
                  <a:schemeClr val="bg1"/>
                </a:solidFill>
              </a:rPr>
              <a:t>dělohy</a:t>
            </a:r>
            <a:endParaRPr lang="cs-CZ" dirty="0" smtClean="0">
              <a:solidFill>
                <a:schemeClr val="bg1"/>
              </a:solidFill>
            </a:endParaRPr>
          </a:p>
          <a:p>
            <a:pPr>
              <a:buBlip>
                <a:blip r:embed="rId3"/>
              </a:buBlip>
            </a:pPr>
            <a:r>
              <a:rPr lang="cs-CZ" dirty="0" smtClean="0">
                <a:solidFill>
                  <a:schemeClr val="bg1"/>
                </a:solidFill>
              </a:rPr>
              <a:t>Samice rodí </a:t>
            </a:r>
            <a:r>
              <a:rPr lang="cs-CZ" b="1" dirty="0" smtClean="0">
                <a:solidFill>
                  <a:schemeClr val="bg1"/>
                </a:solidFill>
              </a:rPr>
              <a:t>vejce</a:t>
            </a:r>
            <a:r>
              <a:rPr lang="cs-CZ" dirty="0" smtClean="0">
                <a:solidFill>
                  <a:schemeClr val="bg1"/>
                </a:solidFill>
              </a:rPr>
              <a:t> nebo rovnou </a:t>
            </a:r>
            <a:r>
              <a:rPr lang="cs-CZ" b="1" dirty="0" smtClean="0">
                <a:solidFill>
                  <a:schemeClr val="bg1"/>
                </a:solidFill>
              </a:rPr>
              <a:t>živá</a:t>
            </a:r>
            <a:r>
              <a:rPr lang="cs-CZ" dirty="0" smtClean="0">
                <a:solidFill>
                  <a:schemeClr val="bg1"/>
                </a:solidFill>
              </a:rPr>
              <a:t> mláďata</a:t>
            </a:r>
          </a:p>
          <a:p>
            <a:pPr>
              <a:buBlip>
                <a:blip r:embed="rId3"/>
              </a:buBlip>
            </a:pPr>
            <a:r>
              <a:rPr lang="cs-CZ" sz="2200" dirty="0" smtClean="0">
                <a:solidFill>
                  <a:schemeClr val="bg1"/>
                </a:solidFill>
              </a:rPr>
              <a:t>U některých (např. Ž. </a:t>
            </a:r>
            <a:r>
              <a:rPr lang="cs-CZ" sz="2200" dirty="0" err="1" smtClean="0">
                <a:solidFill>
                  <a:schemeClr val="bg1"/>
                </a:solidFill>
              </a:rPr>
              <a:t>Mako</a:t>
            </a:r>
            <a:r>
              <a:rPr lang="cs-CZ" sz="2200" dirty="0" smtClean="0">
                <a:solidFill>
                  <a:schemeClr val="bg1"/>
                </a:solidFill>
              </a:rPr>
              <a:t>, Ž. Liščí </a:t>
            </a:r>
            <a:r>
              <a:rPr lang="cs-CZ" sz="2200" b="1" dirty="0" smtClean="0">
                <a:solidFill>
                  <a:schemeClr val="bg1"/>
                </a:solidFill>
              </a:rPr>
              <a:t>nitroděložní kanibalismus</a:t>
            </a:r>
            <a:r>
              <a:rPr lang="cs-CZ" sz="2200" dirty="0" smtClean="0">
                <a:solidFill>
                  <a:schemeClr val="bg1"/>
                </a:solidFill>
              </a:rPr>
              <a:t>)</a:t>
            </a:r>
            <a:endParaRPr lang="cs-CZ" sz="2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Why do sharks have two penises? – The Fisheries B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2809710"/>
            <a:ext cx="5400600" cy="404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aby Shark Saved From Death as Man Takes Washed-Up Egg Home to Hat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6550"/>
            <a:ext cx="6118742" cy="407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UNDREDS of shark eggs found on Merseyside beach - Liverpool Ech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8894" y="3471354"/>
            <a:ext cx="4067944" cy="270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panish Government Bans Landing &amp; Sale of Shortfin Mako - DIVE Magaz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70663"/>
            <a:ext cx="4067944" cy="271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ryb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2"/>
          <a:stretch/>
        </p:blipFill>
        <p:spPr bwMode="auto">
          <a:xfrm>
            <a:off x="4067945" y="2770663"/>
            <a:ext cx="5076056" cy="272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200"/>
                            </p:stCondLst>
                            <p:childTnLst>
                              <p:par>
                                <p:cTn id="6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Great White Shark Skeleton - 3D Model by 3D Ho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65" y="1948623"/>
            <a:ext cx="8902467" cy="480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HARK SKELETON &amp; MUSCLE | sharks4kids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2" y="2432788"/>
            <a:ext cx="9147320" cy="441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9" t="23505" r="53686" b="38247"/>
          <a:stretch/>
        </p:blipFill>
        <p:spPr bwMode="auto">
          <a:xfrm>
            <a:off x="1317214" y="791606"/>
            <a:ext cx="1293858" cy="238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Olej zo žraločej peče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1" t="24364" r="28926" b="6378"/>
          <a:stretch/>
        </p:blipFill>
        <p:spPr bwMode="auto">
          <a:xfrm>
            <a:off x="3106888" y="871768"/>
            <a:ext cx="1464552" cy="230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iTec Nutrition Shark Cartilage 75 kapsl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87" y="791606"/>
            <a:ext cx="1145446" cy="231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Chrupavčitá kostra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772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2904"/>
            <a:ext cx="8229600" cy="1029832"/>
          </a:xfrm>
        </p:spPr>
        <p:txBody>
          <a:bodyPr/>
          <a:lstStyle/>
          <a:p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Lorenziniho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ampule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Soubor:Zraloci Lorenziniho ampule.jpg – Wikiped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171700"/>
            <a:ext cx="76200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/>
          <a:lstStyle/>
          <a:p>
            <a:pPr>
              <a:buBlip>
                <a:blip r:embed="rId3"/>
              </a:buBlip>
            </a:pPr>
            <a:r>
              <a:rPr lang="cs-CZ" dirty="0" smtClean="0"/>
              <a:t>jedinečný orgán, kterým dokážou vnímat elektrická pole (všech živých organismů)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5926"/>
            <a:ext cx="9144000" cy="4687514"/>
          </a:xfrm>
          <a:prstGeom prst="rect">
            <a:avLst/>
          </a:prstGeom>
        </p:spPr>
      </p:pic>
      <p:pic>
        <p:nvPicPr>
          <p:cNvPr id="3076" name="Picture 4" descr="javascript - Animate ecg pulse line builded with border and ...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" y="5000280"/>
            <a:ext cx="2476960" cy="185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86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hark teeth | Fossil Wiki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26002"/>
            <a:ext cx="7308304" cy="686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Žraločí chrup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08" y="764704"/>
            <a:ext cx="8964488" cy="1296144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pPr>
              <a:buBlip>
                <a:blip r:embed="rId3"/>
              </a:buBlip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Zuby mají v řadách a ty se postupně posouvají a nahrazují opotřebovanou řadu celý život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" b="1924"/>
          <a:stretch/>
        </p:blipFill>
        <p:spPr bwMode="auto">
          <a:xfrm>
            <a:off x="0" y="1772012"/>
            <a:ext cx="9144000" cy="50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4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VÃ½sledek obrÃ¡zku pro cetorhinus maximus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" t="22668" r="4480" b="23035"/>
          <a:stretch/>
        </p:blipFill>
        <p:spPr bwMode="auto">
          <a:xfrm>
            <a:off x="-25136" y="2596897"/>
            <a:ext cx="5204460" cy="20468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 descr="VÃ½sledek obrÃ¡zku pro whale shark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6" t="6186" r="16461" b="11266"/>
          <a:stretch/>
        </p:blipFill>
        <p:spPr bwMode="auto">
          <a:xfrm>
            <a:off x="-21712" y="1"/>
            <a:ext cx="5287010" cy="25968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 descr="VÃ½sledek obrÃ¡zku pro megachasma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1"/>
          <a:stretch/>
        </p:blipFill>
        <p:spPr bwMode="auto">
          <a:xfrm>
            <a:off x="5219700" y="79399"/>
            <a:ext cx="3924300" cy="25438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2904"/>
            <a:ext cx="8229600" cy="885816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Žraloci - zástupci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ázek 7" descr="VÃ½sledek obrÃ¡zku pro white shark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890" y="2596897"/>
            <a:ext cx="3293110" cy="2120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VÃ½sledek obrÃ¡zku pro kladivou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2308860" cy="230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VÃ½sledek obrÃ¡zku pro sawfish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229200"/>
            <a:ext cx="3700145" cy="154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VÃ½sledek obrÃ¡zku pro shark mako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55719"/>
            <a:ext cx="4337050" cy="160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512" y="5337784"/>
            <a:ext cx="2836545" cy="1330325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7693784" y="2863749"/>
            <a:ext cx="1126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Žralok bílý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41854" y="567760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Kladivoun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699792" y="608971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Piloun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108850" y="5013176"/>
            <a:ext cx="2003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Žralok grónský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283968" y="5337784"/>
            <a:ext cx="123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Mako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4734766" y="173216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Žralok velkoústý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2460532" y="191113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Žralok obrovský (velrybí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3757776" y="2863749"/>
            <a:ext cx="150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Žralok veliký</a:t>
            </a:r>
            <a:endParaRPr lang="cs-CZ" dirty="0"/>
          </a:p>
        </p:txBody>
      </p:sp>
      <p:sp>
        <p:nvSpPr>
          <p:cNvPr id="25" name="Obdélník 24"/>
          <p:cNvSpPr/>
          <p:nvPr/>
        </p:nvSpPr>
        <p:spPr>
          <a:xfrm>
            <a:off x="5179324" y="5522450"/>
            <a:ext cx="1336892" cy="155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82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hale Shark | National Geograph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6529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3760"/>
            <a:ext cx="8229600" cy="946360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Žralok obrovský (velrybí)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Female whale sharks officially named biggest fish in the sea - CBBC  News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87806"/>
            <a:ext cx="9135912" cy="513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mmunities for Whale Shark Conservation - A success story from Gujarat,  India | IUC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79177"/>
            <a:ext cx="9143999" cy="53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0299"/>
            <a:ext cx="8435280" cy="2600710"/>
          </a:xfrm>
        </p:spPr>
        <p:txBody>
          <a:bodyPr/>
          <a:lstStyle/>
          <a:p>
            <a:pPr>
              <a:buBlip>
                <a:blip r:embed="rId5"/>
              </a:buBlip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Největší paryba na světě (až 18 m)</a:t>
            </a:r>
          </a:p>
          <a:p>
            <a:pPr>
              <a:buBlip>
                <a:blip r:embed="rId5"/>
              </a:buBlip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široká hlava – na rozdíl od ostatních žraloků</a:t>
            </a:r>
          </a:p>
          <a:p>
            <a:pPr>
              <a:buBlip>
                <a:blip r:embed="rId5"/>
              </a:buBlip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živí se planktonem</a:t>
            </a:r>
          </a:p>
          <a:p>
            <a:pPr>
              <a:buBlip>
                <a:blip r:embed="rId5"/>
              </a:buBlip>
            </a:pPr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ypicky tečkovaná kůže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844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417</Words>
  <Application>Microsoft Office PowerPoint</Application>
  <PresentationFormat>Předvádění na obrazovce (4:3)</PresentationFormat>
  <Paragraphs>86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systému Office</vt:lpstr>
      <vt:lpstr>Prezentace aplikace PowerPoint</vt:lpstr>
      <vt:lpstr>Rozdělení</vt:lpstr>
      <vt:lpstr>Kůže ze zuboviny (dentín)</vt:lpstr>
      <vt:lpstr>Rozmnožování</vt:lpstr>
      <vt:lpstr>Chrupavčitá kostra</vt:lpstr>
      <vt:lpstr>Lorenziniho ampule</vt:lpstr>
      <vt:lpstr>Žraločí chrup</vt:lpstr>
      <vt:lpstr>Žraloci - zástupci</vt:lpstr>
      <vt:lpstr>Žralok obrovský (velrybí)</vt:lpstr>
      <vt:lpstr>Žralok veliký  (Cetorhinus maximus)</vt:lpstr>
      <vt:lpstr>Žralok velkoústý (Megachasma pelagios)</vt:lpstr>
      <vt:lpstr>Žralok Mako (Isurus Oxyrinchus)</vt:lpstr>
      <vt:lpstr>Kladivoun</vt:lpstr>
      <vt:lpstr>Žralok grónský (Somniosus microcephalus)</vt:lpstr>
      <vt:lpstr>Manta</vt:lpstr>
      <vt:lpstr>Trnucha</vt:lpstr>
      <vt:lpstr>Parejnok elektrický</vt:lpstr>
      <vt:lpstr>Piloun (Pristis)</vt:lpstr>
      <vt:lpstr>Vyhynulí žraloci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Mgr. Michal Tóth</dc:creator>
  <cp:lastModifiedBy>Mgr. Michal Tóth</cp:lastModifiedBy>
  <cp:revision>45</cp:revision>
  <dcterms:created xsi:type="dcterms:W3CDTF">2022-11-13T21:01:12Z</dcterms:created>
  <dcterms:modified xsi:type="dcterms:W3CDTF">2025-04-18T21:42:23Z</dcterms:modified>
</cp:coreProperties>
</file>