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0" autoAdjust="0"/>
  </p:normalViewPr>
  <p:slideViewPr>
    <p:cSldViewPr>
      <p:cViewPr varScale="1">
        <p:scale>
          <a:sx n="61" d="100"/>
          <a:sy n="61" d="100"/>
        </p:scale>
        <p:origin x="-96" y="-52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09.11.2025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09.11.2025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09.11.2025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09.11.2025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09.11.2025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09.11.2025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09.11.2025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zoopraha.cz/zvirata-a-expozice/pomahame-jim-prezit/seznam-projektu/7189-navrat-kone-prevalskeho-do-mongolsk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bicko.cz/clanek/precti-si-priroda/11613/pribehy-vyhynulych-zvirat-zebra-kvaga.html" TargetMode="Externa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gif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řád</a:t>
            </a:r>
            <a:r>
              <a:rPr lang="cs-C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LICHOKOPYTNÍCI</a:t>
            </a:r>
            <a:endParaRPr lang="cs-CZ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8928992" cy="2232248"/>
          </a:xfrm>
        </p:spPr>
        <p:txBody>
          <a:bodyPr>
            <a:noAutofit/>
          </a:bodyPr>
          <a:lstStyle/>
          <a:p>
            <a:r>
              <a:rPr lang="cs-CZ" sz="3600" dirty="0" smtClean="0"/>
              <a:t>čeleď</a:t>
            </a:r>
          </a:p>
          <a:p>
            <a:pPr algn="l"/>
            <a:r>
              <a:rPr lang="cs-CZ" sz="4000" dirty="0" smtClean="0"/>
              <a:t>KOŇOVITÍ</a:t>
            </a:r>
            <a:r>
              <a:rPr lang="cs-CZ" sz="4000" dirty="0"/>
              <a:t> </a:t>
            </a:r>
            <a:r>
              <a:rPr lang="cs-CZ" sz="4000" dirty="0" smtClean="0"/>
              <a:t>   NOSOROŽCOVITÍ    TAPÍROVITÍ</a:t>
            </a:r>
            <a:endParaRPr lang="cs-CZ" sz="4000" dirty="0"/>
          </a:p>
        </p:txBody>
      </p:sp>
      <p:pic>
        <p:nvPicPr>
          <p:cNvPr id="1032" name="Picture 8" descr="Image result for rhino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397" y="3140968"/>
            <a:ext cx="3064301" cy="289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kůň převalského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r="7754" b="8664"/>
          <a:stretch/>
        </p:blipFill>
        <p:spPr bwMode="auto">
          <a:xfrm>
            <a:off x="109728" y="3140968"/>
            <a:ext cx="3163824" cy="250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tapir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23266" r="4040" b="21695"/>
          <a:stretch/>
        </p:blipFill>
        <p:spPr bwMode="auto">
          <a:xfrm>
            <a:off x="6049698" y="3721073"/>
            <a:ext cx="2986798" cy="185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23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řád </a:t>
            </a:r>
            <a:r>
              <a:rPr lang="cs-CZ" b="1" dirty="0" smtClean="0"/>
              <a:t>LICHOKOPYTNÍCI</a:t>
            </a:r>
            <a:endParaRPr lang="cs-CZ" b="1" dirty="0"/>
          </a:p>
        </p:txBody>
      </p:sp>
      <p:pic>
        <p:nvPicPr>
          <p:cNvPr id="2050" name="Picture 2" descr="Image result for lichokopytníci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2" r="5916"/>
          <a:stretch/>
        </p:blipFill>
        <p:spPr bwMode="auto">
          <a:xfrm>
            <a:off x="1352020" y="1328200"/>
            <a:ext cx="643995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lichokopytníci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094" y="1916832"/>
            <a:ext cx="4962419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58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0375" y="160338"/>
            <a:ext cx="8229600" cy="820390"/>
          </a:xfrm>
        </p:spPr>
        <p:txBody>
          <a:bodyPr>
            <a:normAutofit/>
          </a:bodyPr>
          <a:lstStyle/>
          <a:p>
            <a:r>
              <a:rPr lang="cs-CZ" b="1" dirty="0" smtClean="0"/>
              <a:t>Kůň domácí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2087" y="980729"/>
            <a:ext cx="8229600" cy="1440159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Je to domestikované zvíře – poprvé 3500 př.n.l. v oblasti Kaspického moře – pochází z koně divokého</a:t>
            </a:r>
          </a:p>
          <a:p>
            <a:endParaRPr lang="cs-CZ" dirty="0"/>
          </a:p>
        </p:txBody>
      </p:sp>
      <p:sp>
        <p:nvSpPr>
          <p:cNvPr id="4" name="AutoShape 2" descr="Image result for arabský plnokrevní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6" name="Picture 4" descr="Image result for arabský plnokrevník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359050"/>
            <a:ext cx="3278872" cy="427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anglický plnokrevník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" r="17889"/>
          <a:stretch/>
        </p:blipFill>
        <p:spPr bwMode="auto">
          <a:xfrm>
            <a:off x="4427984" y="2708920"/>
            <a:ext cx="4560672" cy="399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pisek se šipkou doleva 4"/>
          <p:cNvSpPr/>
          <p:nvPr/>
        </p:nvSpPr>
        <p:spPr>
          <a:xfrm>
            <a:off x="2843808" y="3212976"/>
            <a:ext cx="1872208" cy="3024336"/>
          </a:xfrm>
          <a:prstGeom prst="leftArrowCallout">
            <a:avLst>
              <a:gd name="adj1" fmla="val 20013"/>
              <a:gd name="adj2" fmla="val 31234"/>
              <a:gd name="adj3" fmla="val 18454"/>
              <a:gd name="adj4" fmla="val 7936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Arabský plnokrevník </a:t>
            </a:r>
            <a:r>
              <a:rPr lang="cs-CZ" dirty="0" smtClean="0"/>
              <a:t>– jedno z nejstarších plemen pochází z Persie, patří mezi nejmenší koně</a:t>
            </a:r>
            <a:endParaRPr lang="cs-CZ" dirty="0"/>
          </a:p>
        </p:txBody>
      </p:sp>
      <p:sp>
        <p:nvSpPr>
          <p:cNvPr id="6" name="Popisek se šipkou dolů 5"/>
          <p:cNvSpPr/>
          <p:nvPr/>
        </p:nvSpPr>
        <p:spPr>
          <a:xfrm>
            <a:off x="5028839" y="1952836"/>
            <a:ext cx="3024336" cy="1512168"/>
          </a:xfrm>
          <a:prstGeom prst="downArrowCallout">
            <a:avLst>
              <a:gd name="adj1" fmla="val 25000"/>
              <a:gd name="adj2" fmla="val 25000"/>
              <a:gd name="adj3" fmla="val 31234"/>
              <a:gd name="adj4" fmla="val 6497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Anglický plnokrevník </a:t>
            </a:r>
            <a:r>
              <a:rPr lang="cs-CZ" dirty="0" smtClean="0"/>
              <a:t>– nejrychlejší kůň, chován kvůli závodům</a:t>
            </a:r>
            <a:endParaRPr lang="cs-CZ" dirty="0"/>
          </a:p>
        </p:txBody>
      </p:sp>
      <p:pic>
        <p:nvPicPr>
          <p:cNvPr id="3082" name="Picture 10" descr="Image result for shire hors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293" y="2359050"/>
            <a:ext cx="6214176" cy="449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pisek se šipkou doprava 6"/>
          <p:cNvSpPr/>
          <p:nvPr/>
        </p:nvSpPr>
        <p:spPr>
          <a:xfrm>
            <a:off x="899593" y="2996951"/>
            <a:ext cx="2520280" cy="3096345"/>
          </a:xfrm>
          <a:prstGeom prst="rightArrowCallout">
            <a:avLst>
              <a:gd name="adj1" fmla="val 25000"/>
              <a:gd name="adj2" fmla="val 23130"/>
              <a:gd name="adj3" fmla="val 18454"/>
              <a:gd name="adj4" fmla="val 7931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Shire</a:t>
            </a:r>
            <a:r>
              <a:rPr lang="cs-CZ" dirty="0" smtClean="0"/>
              <a:t> – nejznámější tažný </a:t>
            </a:r>
            <a:r>
              <a:rPr lang="cs-CZ" dirty="0" err="1" smtClean="0"/>
              <a:t>kůn</a:t>
            </a:r>
            <a:r>
              <a:rPr lang="cs-CZ" dirty="0" smtClean="0"/>
              <a:t> Anglie, jedno z největších plemen na světě, potomek rytířských válečných koní středověku</a:t>
            </a:r>
            <a:endParaRPr lang="cs-CZ" dirty="0"/>
          </a:p>
        </p:txBody>
      </p:sp>
      <p:pic>
        <p:nvPicPr>
          <p:cNvPr id="3084" name="Picture 12" descr="Image result for shetland pony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41" y="2364243"/>
            <a:ext cx="6825089" cy="454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pisek se šipkou doleva 7"/>
          <p:cNvSpPr/>
          <p:nvPr/>
        </p:nvSpPr>
        <p:spPr>
          <a:xfrm>
            <a:off x="6529174" y="2780928"/>
            <a:ext cx="2576761" cy="3744416"/>
          </a:xfrm>
          <a:prstGeom prst="leftArrowCallout">
            <a:avLst>
              <a:gd name="adj1" fmla="val 25000"/>
              <a:gd name="adj2" fmla="val 24645"/>
              <a:gd name="adj3" fmla="val 19322"/>
              <a:gd name="adj4" fmla="val 7810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Shetlandský pony</a:t>
            </a:r>
            <a:r>
              <a:rPr lang="cs-CZ" dirty="0" smtClean="0"/>
              <a:t> – pochází ze Shetlandských ostrovů severně od Británie,</a:t>
            </a:r>
          </a:p>
          <a:p>
            <a:pPr algn="ctr"/>
            <a:r>
              <a:rPr lang="cs-CZ" dirty="0"/>
              <a:t>v</a:t>
            </a:r>
            <a:r>
              <a:rPr lang="cs-CZ" dirty="0" smtClean="0"/>
              <a:t>elmi odolný zvyklý na drsné podmínky, vzhledem ke své malé velikosti jedno z nejsilnějších plemen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290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kůň převalského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9531"/>
            <a:ext cx="9143120" cy="599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kůň převalskéh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" y="3476394"/>
            <a:ext cx="9139472" cy="338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64096"/>
          </a:xfrm>
        </p:spPr>
        <p:txBody>
          <a:bodyPr/>
          <a:lstStyle/>
          <a:p>
            <a:r>
              <a:rPr lang="cs-CZ" b="1" dirty="0" smtClean="0"/>
              <a:t>Kůň Převalského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6760" y="859531"/>
            <a:ext cx="8229600" cy="2404864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Jediný existující divoký kůň, ve volné přírodě vyhynul v roce 1968</a:t>
            </a:r>
          </a:p>
          <a:p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Pochází ze střední Asie a Mongolska</a:t>
            </a:r>
          </a:p>
          <a:p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Plemennou knihu vede ZOO Praha</a:t>
            </a: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kosené hrany 3">
            <a:hlinkClick r:id="rId4"/>
          </p:cNvPr>
          <p:cNvSpPr/>
          <p:nvPr/>
        </p:nvSpPr>
        <p:spPr>
          <a:xfrm>
            <a:off x="5652120" y="3573016"/>
            <a:ext cx="3384376" cy="93610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NÁVRAT KONĚ PŘEVALSKÉHO DO MONGOLSKA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74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cs-CZ" b="1" dirty="0" smtClean="0"/>
              <a:t>Osel</a:t>
            </a:r>
            <a:endParaRPr lang="cs-CZ" b="1" dirty="0"/>
          </a:p>
        </p:txBody>
      </p:sp>
      <p:pic>
        <p:nvPicPr>
          <p:cNvPr id="3074" name="Picture 2" descr="Image result for osel africký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3888432" cy="30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osel asijský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111" y="188640"/>
            <a:ext cx="3909814" cy="293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hnutý roh 3"/>
          <p:cNvSpPr/>
          <p:nvPr/>
        </p:nvSpPr>
        <p:spPr>
          <a:xfrm>
            <a:off x="235363" y="3356992"/>
            <a:ext cx="3312368" cy="2808312"/>
          </a:xfrm>
          <a:prstGeom prst="foldedCorner">
            <a:avLst>
              <a:gd name="adj" fmla="val 342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Africký</a:t>
            </a:r>
          </a:p>
          <a:p>
            <a:pPr algn="ctr"/>
            <a:r>
              <a:rPr lang="cs-CZ" dirty="0" smtClean="0"/>
              <a:t>Typické příčné pruhy na nohou, kriticky ohrožen, skalnaté pouště SV Afriky, dokáže přežít několik dní bez vody</a:t>
            </a:r>
            <a:endParaRPr lang="cs-CZ" dirty="0"/>
          </a:p>
        </p:txBody>
      </p:sp>
      <p:sp>
        <p:nvSpPr>
          <p:cNvPr id="7" name="Ohnutý roh 6"/>
          <p:cNvSpPr/>
          <p:nvPr/>
        </p:nvSpPr>
        <p:spPr>
          <a:xfrm>
            <a:off x="4985111" y="3225042"/>
            <a:ext cx="3312368" cy="2808312"/>
          </a:xfrm>
          <a:prstGeom prst="foldedCorner">
            <a:avLst>
              <a:gd name="adj" fmla="val 319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Asijský</a:t>
            </a:r>
          </a:p>
          <a:p>
            <a:pPr algn="ctr"/>
            <a:r>
              <a:rPr lang="cs-CZ" dirty="0" smtClean="0"/>
              <a:t>Pouště a Polopouště střední Asie, je schopen rychle urazit velké vzdálenosti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782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mustang ford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8" y="4817027"/>
            <a:ext cx="28575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exmoor hors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022" y="-3376"/>
            <a:ext cx="600066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4624"/>
            <a:ext cx="3240360" cy="936104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Kůň divoký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81128"/>
          </a:xfrm>
        </p:spPr>
        <p:txBody>
          <a:bodyPr>
            <a:normAutofit/>
          </a:bodyPr>
          <a:lstStyle/>
          <a:p>
            <a:pPr>
              <a:spcBef>
                <a:spcPts val="4800"/>
              </a:spcBef>
              <a:spcAft>
                <a:spcPts val="4800"/>
              </a:spcAft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Evropě přežili poslední pouze v Národním parku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Exmoor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JZ Anglie</a:t>
            </a:r>
          </a:p>
          <a:p>
            <a:pPr>
              <a:spcBef>
                <a:spcPts val="5400"/>
              </a:spcBef>
              <a:spcAft>
                <a:spcPts val="6000"/>
              </a:spcAft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Severní Americe koně vyhynuli během poslední doby ledové (mustangové vznikli zdivočením dovlečených španělských koní)</a:t>
            </a:r>
          </a:p>
          <a:p>
            <a:endParaRPr lang="cs-CZ" dirty="0"/>
          </a:p>
        </p:txBody>
      </p:sp>
      <p:sp>
        <p:nvSpPr>
          <p:cNvPr id="4" name="Obdélníkový popisek 3"/>
          <p:cNvSpPr/>
          <p:nvPr/>
        </p:nvSpPr>
        <p:spPr>
          <a:xfrm>
            <a:off x="28632" y="772752"/>
            <a:ext cx="4032448" cy="2808312"/>
          </a:xfrm>
          <a:prstGeom prst="wedgeRectCallout">
            <a:avLst>
              <a:gd name="adj1" fmla="val 55585"/>
              <a:gd name="adj2" fmla="val 1528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C00000"/>
                </a:solidFill>
                <a:latin typeface="Bodoni MT Black" panose="02070A03080606020203" pitchFamily="18" charset="0"/>
              </a:rPr>
              <a:t>Wikipedie.cz</a:t>
            </a:r>
            <a:endParaRPr lang="cs-CZ" b="1" dirty="0">
              <a:solidFill>
                <a:srgbClr val="C00000"/>
              </a:solidFill>
              <a:latin typeface="Bodoni MT Black" panose="02070A03080606020203" pitchFamily="18" charset="0"/>
            </a:endParaRPr>
          </a:p>
          <a:p>
            <a:pPr algn="ctr"/>
            <a:r>
              <a:rPr lang="cs-CZ" dirty="0" err="1" smtClean="0"/>
              <a:t>Exmoorský</a:t>
            </a:r>
            <a:r>
              <a:rPr lang="cs-CZ" dirty="0" smtClean="0"/>
              <a:t> </a:t>
            </a:r>
            <a:r>
              <a:rPr lang="cs-CZ" dirty="0"/>
              <a:t>pony či keltský pony je plemeno divokých koní, které pochází z anglického Somersetu a Devonu. Plemeno dostalo jméno podle vysoko položených blat </a:t>
            </a:r>
            <a:r>
              <a:rPr lang="cs-CZ" dirty="0" err="1"/>
              <a:t>Exmoor</a:t>
            </a:r>
            <a:r>
              <a:rPr lang="cs-CZ" dirty="0"/>
              <a:t> v jihozápadní Anglii. </a:t>
            </a:r>
            <a:r>
              <a:rPr lang="cs-CZ" dirty="0" err="1"/>
              <a:t>Exmoorskému</a:t>
            </a:r>
            <a:r>
              <a:rPr lang="cs-CZ" dirty="0"/>
              <a:t> ponymu hrozilo vyhynutí – druhou světovou válku přežilo pouhých 45 jedinců. Celosvětově jich žije zhruba dva tisíce. </a:t>
            </a:r>
          </a:p>
        </p:txBody>
      </p:sp>
      <p:pic>
        <p:nvPicPr>
          <p:cNvPr id="1028" name="Picture 4" descr="Image result for mustang hors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80" y="3266924"/>
            <a:ext cx="5382408" cy="35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16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00"/>
                            </p:stCondLst>
                            <p:childTnLst>
                              <p:par>
                                <p:cTn id="54" presetID="6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zebra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8" y="757663"/>
            <a:ext cx="9157236" cy="609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128792" cy="836712"/>
          </a:xfrm>
        </p:spPr>
        <p:txBody>
          <a:bodyPr>
            <a:normAutofit/>
          </a:bodyPr>
          <a:lstStyle/>
          <a:p>
            <a:r>
              <a:rPr lang="cs-CZ" b="1" dirty="0" smtClean="0"/>
              <a:t>Zebra</a:t>
            </a:r>
            <a:endParaRPr lang="cs-CZ" b="1" dirty="0"/>
          </a:p>
        </p:txBody>
      </p:sp>
      <p:pic>
        <p:nvPicPr>
          <p:cNvPr id="1028" name="Picture 4" descr="Příběhy vyhynulých zvířat: Zebra kvaga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661444"/>
            <a:ext cx="59055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3818" y="765361"/>
            <a:ext cx="8229600" cy="820688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Proč má zebra pruhy?</a:t>
            </a:r>
          </a:p>
          <a:p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proč jsou ty pruhy černé?</a:t>
            </a: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Image result for zebra barcod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0"/>
            <a:ext cx="2915816" cy="21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256772" y="3686286"/>
            <a:ext cx="57797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Příběhy vyhynulých zvířat: Zebra kvaga </a:t>
            </a:r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ABICKO.cz</a:t>
            </a:r>
            <a:endParaRPr lang="cs-C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5"/>
            </a:endParaRPr>
          </a:p>
          <a:p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12. 2011 - </a:t>
            </a: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Zebra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která skoro nemá pruhy? I taková žila, dokud ji lidé nevyhubili. Jmenovala se </a:t>
            </a: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kvaga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 poslední </a:t>
            </a: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zemřela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v amsterdamské zoo před 128 ...</a:t>
            </a:r>
          </a:p>
        </p:txBody>
      </p:sp>
    </p:spTree>
    <p:extLst>
      <p:ext uri="{BB962C8B-B14F-4D97-AF65-F5344CB8AC3E}">
        <p14:creationId xmlns:p14="http://schemas.microsoft.com/office/powerpoint/2010/main" val="204318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92" y="22484"/>
            <a:ext cx="7871200" cy="683551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8" y="0"/>
            <a:ext cx="9027597" cy="6903457"/>
          </a:xfrm>
          <a:prstGeom prst="rect">
            <a:avLst/>
          </a:prstGeom>
        </p:spPr>
      </p:pic>
      <p:sp>
        <p:nvSpPr>
          <p:cNvPr id="8" name="Svislý svitek 7"/>
          <p:cNvSpPr/>
          <p:nvPr/>
        </p:nvSpPr>
        <p:spPr>
          <a:xfrm>
            <a:off x="6623720" y="1145752"/>
            <a:ext cx="2520280" cy="5151016"/>
          </a:xfrm>
          <a:prstGeom prst="verticalScroll">
            <a:avLst>
              <a:gd name="adj" fmla="val 13347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Nosorožec jávský</a:t>
            </a:r>
          </a:p>
          <a:p>
            <a:pPr algn="ctr"/>
            <a:endParaRPr lang="cs-CZ" b="1" i="1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/>
            <a:endParaRPr lang="cs-CZ" b="1" i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/>
            <a:endParaRPr lang="cs-CZ" b="1" i="1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/>
            <a:endParaRPr lang="cs-CZ" b="1" i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cs-CZ" sz="16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Počet zbylých na světě:</a:t>
            </a:r>
          </a:p>
          <a:p>
            <a:pPr algn="ctr"/>
            <a:r>
              <a:rPr lang="cs-CZ" sz="16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58</a:t>
            </a:r>
          </a:p>
          <a:p>
            <a:pPr algn="ctr"/>
            <a:endParaRPr lang="cs-CZ" b="1" i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912" y="4895940"/>
            <a:ext cx="677896" cy="67789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050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cs-CZ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Nosorožci</a:t>
            </a:r>
            <a:endParaRPr lang="cs-CZ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" name="Svislý svitek 6"/>
          <p:cNvSpPr/>
          <p:nvPr/>
        </p:nvSpPr>
        <p:spPr>
          <a:xfrm>
            <a:off x="4854402" y="908720"/>
            <a:ext cx="2376264" cy="5472608"/>
          </a:xfrm>
          <a:prstGeom prst="verticalScroll">
            <a:avLst>
              <a:gd name="adj" fmla="val 13347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Nosorožec sumaterský</a:t>
            </a:r>
          </a:p>
          <a:p>
            <a:pPr algn="ctr"/>
            <a:endParaRPr lang="cs-CZ" b="1" i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/>
            <a:endParaRPr lang="cs-CZ" b="1" i="1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/>
            <a:endParaRPr lang="cs-CZ" b="1" i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/>
            <a:endParaRPr lang="cs-CZ" b="1" i="1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cs-CZ" sz="1600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Počet </a:t>
            </a:r>
            <a:r>
              <a:rPr lang="cs-CZ" sz="16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zbylých na světě:</a:t>
            </a:r>
          </a:p>
          <a:p>
            <a:pPr algn="ctr"/>
            <a:r>
              <a:rPr lang="cs-CZ" sz="16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100</a:t>
            </a:r>
          </a:p>
          <a:p>
            <a:pPr algn="ctr"/>
            <a:endParaRPr lang="cs-CZ" b="1" i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Svislý svitek 5"/>
          <p:cNvSpPr/>
          <p:nvPr/>
        </p:nvSpPr>
        <p:spPr>
          <a:xfrm>
            <a:off x="3203848" y="1132400"/>
            <a:ext cx="2232248" cy="4960896"/>
          </a:xfrm>
          <a:prstGeom prst="verticalScroll">
            <a:avLst>
              <a:gd name="adj" fmla="val 13347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Nosorožec indický</a:t>
            </a:r>
          </a:p>
          <a:p>
            <a:pPr algn="ctr"/>
            <a:endParaRPr lang="cs-CZ" b="1" i="1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/>
            <a:endParaRPr lang="cs-CZ" b="1" i="1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/>
            <a:endParaRPr lang="cs-CZ" b="1" i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/>
            <a:endParaRPr lang="cs-CZ" b="1" i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cs-CZ" sz="16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Počet zbylých na světě:</a:t>
            </a:r>
          </a:p>
          <a:p>
            <a:pPr algn="ctr"/>
            <a:r>
              <a:rPr lang="cs-CZ" sz="16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3300</a:t>
            </a:r>
          </a:p>
          <a:p>
            <a:pPr algn="ctr"/>
            <a:endParaRPr lang="cs-CZ" b="1" i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Svislý svitek 4"/>
          <p:cNvSpPr/>
          <p:nvPr/>
        </p:nvSpPr>
        <p:spPr>
          <a:xfrm>
            <a:off x="1619672" y="908720"/>
            <a:ext cx="2088232" cy="5616624"/>
          </a:xfrm>
          <a:prstGeom prst="verticalScroll">
            <a:avLst>
              <a:gd name="adj" fmla="val 13347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Nosorožec </a:t>
            </a:r>
            <a:r>
              <a:rPr lang="cs-CZ" b="1" i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dvurohý</a:t>
            </a:r>
            <a:r>
              <a:rPr lang="cs-CZ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(</a:t>
            </a:r>
            <a:r>
              <a:rPr lang="cs-CZ" b="1" i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tzv.černý</a:t>
            </a:r>
            <a:r>
              <a:rPr lang="cs-CZ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)</a:t>
            </a:r>
          </a:p>
          <a:p>
            <a:pPr algn="ctr"/>
            <a:endParaRPr lang="cs-CZ" b="1" i="1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/>
            <a:endParaRPr lang="cs-CZ" b="1" i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/>
            <a:endParaRPr lang="cs-CZ" b="1" i="1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/>
            <a:endParaRPr lang="cs-CZ" b="1" i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cs-CZ" sz="1600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Počet </a:t>
            </a:r>
            <a:r>
              <a:rPr lang="cs-CZ" sz="16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zbylých na světě:</a:t>
            </a:r>
          </a:p>
          <a:p>
            <a:pPr algn="ctr"/>
            <a:r>
              <a:rPr lang="cs-CZ" sz="16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5000</a:t>
            </a:r>
            <a:endParaRPr lang="cs-CZ" sz="1600" b="1" i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/>
            <a:endParaRPr lang="cs-CZ" b="1" i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Svislý svitek 3"/>
          <p:cNvSpPr/>
          <p:nvPr/>
        </p:nvSpPr>
        <p:spPr>
          <a:xfrm>
            <a:off x="-36512" y="1158304"/>
            <a:ext cx="2160240" cy="5079008"/>
          </a:xfrm>
          <a:prstGeom prst="verticalScroll">
            <a:avLst>
              <a:gd name="adj" fmla="val 13347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Nosorožec tuponosý</a:t>
            </a:r>
          </a:p>
          <a:p>
            <a:pPr algn="ctr"/>
            <a:r>
              <a:rPr lang="cs-CZ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(</a:t>
            </a:r>
            <a:r>
              <a:rPr lang="cs-CZ" b="1" i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tzv.bílý</a:t>
            </a:r>
            <a:r>
              <a:rPr lang="cs-CZ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)</a:t>
            </a:r>
          </a:p>
          <a:p>
            <a:pPr algn="ctr"/>
            <a:endParaRPr lang="cs-CZ" b="1" i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/>
            <a:endParaRPr lang="cs-CZ" b="1" i="1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/>
            <a:endParaRPr lang="cs-CZ" b="1" i="1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/>
            <a:endParaRPr lang="cs-CZ" b="1" i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cs-CZ" sz="1600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Počet zbylých na světě:</a:t>
            </a:r>
          </a:p>
          <a:p>
            <a:pPr algn="ctr"/>
            <a:r>
              <a:rPr lang="cs-CZ" sz="16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20000</a:t>
            </a:r>
          </a:p>
          <a:p>
            <a:pPr algn="ctr"/>
            <a:endParaRPr lang="cs-CZ" b="1" i="1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33" name="Picture 9" descr="Image result for white rhino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02" y="3261076"/>
            <a:ext cx="1451836" cy="81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ehorned black rhinos, South Afric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555" y="3229197"/>
            <a:ext cx="1348449" cy="79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Image result for indian rhino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320" y="3003043"/>
            <a:ext cx="1529606" cy="89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Image result for sumatran rhino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627" y="3034914"/>
            <a:ext cx="1659423" cy="93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Image result for javan rhino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179" y="3110746"/>
            <a:ext cx="1717912" cy="96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04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7" grpId="0" animBg="1"/>
      <p:bldP spid="6" grpId="0" animBg="1"/>
      <p:bldP spid="5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apirus bairdii -Franklin Park Zoo, Massachusetts, USA-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909"/>
            <a:ext cx="9144000" cy="629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864096"/>
          </a:xfrm>
        </p:spPr>
        <p:txBody>
          <a:bodyPr>
            <a:normAutofit/>
          </a:bodyPr>
          <a:lstStyle/>
          <a:p>
            <a:r>
              <a:rPr lang="cs-CZ" b="1" dirty="0"/>
              <a:t>Tapír</a:t>
            </a:r>
          </a:p>
        </p:txBody>
      </p:sp>
      <p:sp>
        <p:nvSpPr>
          <p:cNvPr id="3" name="Oválný popisek 2"/>
          <p:cNvSpPr/>
          <p:nvPr/>
        </p:nvSpPr>
        <p:spPr>
          <a:xfrm>
            <a:off x="323528" y="1124744"/>
            <a:ext cx="2232248" cy="1080120"/>
          </a:xfrm>
          <a:prstGeom prst="wedgeEllipseCallout">
            <a:avLst>
              <a:gd name="adj1" fmla="val -58110"/>
              <a:gd name="adj2" fmla="val 7689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Kolik prstů máš na nohou?</a:t>
            </a:r>
            <a:endParaRPr lang="cs-CZ" dirty="0"/>
          </a:p>
        </p:txBody>
      </p:sp>
      <p:sp>
        <p:nvSpPr>
          <p:cNvPr id="4" name="Oválný popisek 3"/>
          <p:cNvSpPr/>
          <p:nvPr/>
        </p:nvSpPr>
        <p:spPr>
          <a:xfrm>
            <a:off x="25184" y="2492896"/>
            <a:ext cx="2592288" cy="936104"/>
          </a:xfrm>
          <a:prstGeom prst="wedgeEllipseCallout">
            <a:avLst>
              <a:gd name="adj1" fmla="val 74759"/>
              <a:gd name="adj2" fmla="val 975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Na předních nebo na zadních?</a:t>
            </a:r>
            <a:endParaRPr lang="cs-CZ" dirty="0"/>
          </a:p>
        </p:txBody>
      </p:sp>
      <p:sp>
        <p:nvSpPr>
          <p:cNvPr id="6" name="Oválný popisek 5"/>
          <p:cNvSpPr/>
          <p:nvPr/>
        </p:nvSpPr>
        <p:spPr>
          <a:xfrm>
            <a:off x="475928" y="3573016"/>
            <a:ext cx="2232248" cy="1080120"/>
          </a:xfrm>
          <a:prstGeom prst="wedgeEllipseCallout">
            <a:avLst>
              <a:gd name="adj1" fmla="val -65073"/>
              <a:gd name="adj2" fmla="val 7943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Ono je v tom rozdíl?</a:t>
            </a:r>
            <a:endParaRPr lang="cs-CZ" dirty="0"/>
          </a:p>
        </p:txBody>
      </p:sp>
      <p:sp>
        <p:nvSpPr>
          <p:cNvPr id="7" name="Oválný popisek 6"/>
          <p:cNvSpPr/>
          <p:nvPr/>
        </p:nvSpPr>
        <p:spPr>
          <a:xfrm>
            <a:off x="1115616" y="4653136"/>
            <a:ext cx="2736304" cy="1008112"/>
          </a:xfrm>
          <a:prstGeom prst="wedgeEllipseCallout">
            <a:avLst>
              <a:gd name="adj1" fmla="val 34825"/>
              <a:gd name="adj2" fmla="val -2058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Ano, je v tom rozdíl - na předních mám 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619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348</Words>
  <Application>Microsoft Office PowerPoint</Application>
  <PresentationFormat>Předvádění na obrazovce (4:3)</PresentationFormat>
  <Paragraphs>73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řád LICHOKOPYTNÍCI</vt:lpstr>
      <vt:lpstr>řád LICHOKOPYTNÍCI</vt:lpstr>
      <vt:lpstr>Kůň domácí</vt:lpstr>
      <vt:lpstr>Kůň Převalského</vt:lpstr>
      <vt:lpstr>Osel</vt:lpstr>
      <vt:lpstr>Kůň divoký</vt:lpstr>
      <vt:lpstr>Zebra</vt:lpstr>
      <vt:lpstr>Nosorožci</vt:lpstr>
      <vt:lpstr>Tapír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řád LICHOKOPYTNÍCI</dc:title>
  <dc:creator>B410a-NTB</dc:creator>
  <cp:lastModifiedBy>Mgr. Michal Tóth</cp:lastModifiedBy>
  <cp:revision>38</cp:revision>
  <dcterms:created xsi:type="dcterms:W3CDTF">2019-11-23T19:13:44Z</dcterms:created>
  <dcterms:modified xsi:type="dcterms:W3CDTF">2025-11-09T19:00:27Z</dcterms:modified>
</cp:coreProperties>
</file>