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58" r:id="rId6"/>
    <p:sldId id="259" r:id="rId7"/>
    <p:sldId id="268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D237-CB2B-4CD8-BE71-22F18834BD9C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C84-8158-4DE4-B8C1-95C75C04E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43644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D237-CB2B-4CD8-BE71-22F18834BD9C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C84-8158-4DE4-B8C1-95C75C04E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414945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D237-CB2B-4CD8-BE71-22F18834BD9C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C84-8158-4DE4-B8C1-95C75C04E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890186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D237-CB2B-4CD8-BE71-22F18834BD9C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C84-8158-4DE4-B8C1-95C75C04E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04280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D237-CB2B-4CD8-BE71-22F18834BD9C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C84-8158-4DE4-B8C1-95C75C04E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761056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D237-CB2B-4CD8-BE71-22F18834BD9C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C84-8158-4DE4-B8C1-95C75C04E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479219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D237-CB2B-4CD8-BE71-22F18834BD9C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C84-8158-4DE4-B8C1-95C75C04E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356030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D237-CB2B-4CD8-BE71-22F18834BD9C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C84-8158-4DE4-B8C1-95C75C04E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651537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D237-CB2B-4CD8-BE71-22F18834BD9C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C84-8158-4DE4-B8C1-95C75C04E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570141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D237-CB2B-4CD8-BE71-22F18834BD9C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C84-8158-4DE4-B8C1-95C75C04E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587437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D237-CB2B-4CD8-BE71-22F18834BD9C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C84-8158-4DE4-B8C1-95C75C04E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878669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6D237-CB2B-4CD8-BE71-22F18834BD9C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2C84-8158-4DE4-B8C1-95C75C04E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24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9600" dirty="0" smtClean="0">
                <a:solidFill>
                  <a:srgbClr val="92D050"/>
                </a:solidFill>
                <a:latin typeface="Gill Sans Ultra Bold" panose="020B0A02020104020203" pitchFamily="34" charset="-18"/>
              </a:rPr>
              <a:t>JEŠTĚŘI</a:t>
            </a:r>
            <a:endParaRPr lang="cs-CZ" sz="9600" dirty="0">
              <a:solidFill>
                <a:srgbClr val="92D050"/>
              </a:solidFill>
              <a:latin typeface="Gill Sans Ultra Bold" panose="020B0A02020104020203" pitchFamily="34" charset="-18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2049780" cy="577850"/>
          </a:xfrm>
          <a:prstGeom prst="rect">
            <a:avLst/>
          </a:prstGeom>
        </p:spPr>
      </p:pic>
      <p:pic>
        <p:nvPicPr>
          <p:cNvPr id="5" name="Obrázek 4" descr="Image result for ještěrka zelená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8" y="1412776"/>
            <a:ext cx="3415030" cy="120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Image result for ještěrka živorodá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814" y="116632"/>
            <a:ext cx="2788920" cy="20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Image result for chameleon&quot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4067944" cy="325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B410a-NTB\Pictures\korovec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59763"/>
            <a:ext cx="3831977" cy="154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410a-NTB\Pictures\Gekon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4" y="2996952"/>
            <a:ext cx="4068452" cy="201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7890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616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92D050"/>
                </a:solidFill>
                <a:latin typeface="Gill Sans Ultra Bold" panose="020B0A02020104020203" pitchFamily="34" charset="-18"/>
              </a:rPr>
              <a:t>Ještěrka zelená</a:t>
            </a:r>
            <a:endParaRPr lang="cs-CZ" dirty="0">
              <a:solidFill>
                <a:srgbClr val="92D050"/>
              </a:solidFill>
              <a:latin typeface="Gill Sans Ultra Bold" panose="020B0A02020104020203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252028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/>
              <a:t>V nebezpečí umí oddělit ocas od těla</a:t>
            </a:r>
          </a:p>
          <a:p>
            <a:pPr>
              <a:buBlip>
                <a:blip r:embed="rId2"/>
              </a:buBlip>
            </a:pPr>
            <a:r>
              <a:rPr lang="cs-CZ" dirty="0"/>
              <a:t>Loví hmyz, pavouky, hlemýždě, jiné ještěrky</a:t>
            </a:r>
          </a:p>
          <a:p>
            <a:pPr>
              <a:buBlip>
                <a:blip r:embed="rId2"/>
              </a:buBlip>
            </a:pPr>
            <a:r>
              <a:rPr lang="cs-CZ" dirty="0"/>
              <a:t>Na zimu hibernuje – spí v dutinách a štěrbinách</a:t>
            </a:r>
          </a:p>
        </p:txBody>
      </p:sp>
      <p:pic>
        <p:nvPicPr>
          <p:cNvPr id="10244" name="Picture 4" descr="Lacerta viridis (Laurenti, 1768); ještěrka zelená | BOTANY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50169"/>
            <a:ext cx="5220072" cy="391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6617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2D050"/>
                </a:solidFill>
                <a:latin typeface="Gill Sans Ultra Bold" panose="020B0A02020104020203" pitchFamily="34" charset="-18"/>
              </a:rPr>
              <a:t>Ještěrka živorodá</a:t>
            </a:r>
            <a:endParaRPr lang="cs-CZ" dirty="0">
              <a:solidFill>
                <a:srgbClr val="92D050"/>
              </a:solidFill>
              <a:latin typeface="Gill Sans Ultra Bold" panose="020B0A02020104020203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/>
              <a:t>Jediný ještěr, který žije i za polárním kruhem, proto rodí živá mláďata</a:t>
            </a:r>
          </a:p>
        </p:txBody>
      </p:sp>
      <p:pic>
        <p:nvPicPr>
          <p:cNvPr id="11266" name="Picture 2" descr="Ještěrka živorodá (Zootoca vivipara), plaz | Treking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9" y="2924944"/>
            <a:ext cx="9076281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46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gama límcová ▷▷ Chov od A do Z 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841"/>
            <a:ext cx="9144000" cy="609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904"/>
            <a:ext cx="8229600" cy="957824"/>
          </a:xfrm>
        </p:spPr>
        <p:txBody>
          <a:bodyPr/>
          <a:lstStyle/>
          <a:p>
            <a:r>
              <a:rPr lang="cs-CZ" dirty="0" smtClean="0">
                <a:solidFill>
                  <a:srgbClr val="92D050"/>
                </a:solidFill>
                <a:latin typeface="Gill Sans Ultra Bold" panose="020B0A02020104020203" pitchFamily="34" charset="-18"/>
              </a:rPr>
              <a:t>Agama límcová</a:t>
            </a:r>
            <a:endParaRPr lang="cs-CZ" dirty="0">
              <a:solidFill>
                <a:srgbClr val="92D050"/>
              </a:solidFill>
              <a:latin typeface="Gill Sans Ultra Bold" panose="020B0A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937485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oda pro molocha | Ábíčko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303"/>
            <a:ext cx="9144000" cy="594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92D050"/>
                </a:solidFill>
                <a:latin typeface="Gill Sans Ultra Bold" panose="020B0A02020104020203" pitchFamily="34" charset="-18"/>
              </a:rPr>
              <a:t>Moloch trnitý</a:t>
            </a:r>
            <a:endParaRPr lang="cs-CZ" dirty="0">
              <a:solidFill>
                <a:srgbClr val="92D050"/>
              </a:solidFill>
              <a:latin typeface="Gill Sans Ultra Bold" panose="020B0A02020104020203" pitchFamily="34" charset="-1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995"/>
            <a:ext cx="9144000" cy="5756437"/>
          </a:xfrm>
          <a:prstGeom prst="rect">
            <a:avLst/>
          </a:prstGeom>
        </p:spPr>
      </p:pic>
      <p:pic>
        <p:nvPicPr>
          <p:cNvPr id="13316" name="Picture 4" descr="Trnitý démon, Moloch ostnitý ~ chi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779"/>
            <a:ext cx="9144000" cy="686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4220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76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92D050"/>
                </a:solidFill>
                <a:latin typeface="Gill Sans Ultra Bold" panose="020B0A02020104020203" pitchFamily="34" charset="-18"/>
              </a:rPr>
              <a:t>Gekon</a:t>
            </a:r>
            <a:endParaRPr lang="cs-CZ" dirty="0">
              <a:solidFill>
                <a:srgbClr val="92D050"/>
              </a:solidFill>
              <a:latin typeface="Gill Sans Ultra Bold" panose="020B0A02020104020203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247687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cs-CZ" dirty="0" smtClean="0"/>
              <a:t>Umí běhat po jakémkoliv povrchu i hlavou dolů kvůli prstovým přísavkám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Má srostlá víčka – neumí mrkat – oči si musí čistit jazykem </a:t>
            </a:r>
            <a:r>
              <a:rPr lang="cs-CZ" sz="1800" dirty="0" smtClean="0"/>
              <a:t>(mají největší oči ze všech ještěrů)</a:t>
            </a:r>
            <a:endParaRPr lang="cs-CZ" sz="1800" dirty="0"/>
          </a:p>
        </p:txBody>
      </p:sp>
      <p:pic>
        <p:nvPicPr>
          <p:cNvPr id="3074" name="Picture 2" descr="C:\Users\B410a-NTB\Pictures\Gek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68770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085184"/>
            <a:ext cx="2688299" cy="1512168"/>
          </a:xfrm>
          <a:prstGeom prst="rect">
            <a:avLst/>
          </a:prstGeom>
        </p:spPr>
      </p:pic>
      <p:pic>
        <p:nvPicPr>
          <p:cNvPr id="3078" name="Picture 6" descr="12 Surprising Facts About Geck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16" y="4332870"/>
            <a:ext cx="3188296" cy="252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2500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n you spot the gecko camouflaged among the tree branche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" y="762915"/>
            <a:ext cx="9144913" cy="609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742" y="13759"/>
            <a:ext cx="8229600" cy="74915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Najdi Gekona</a:t>
            </a:r>
            <a:endParaRPr lang="cs-CZ" dirty="0"/>
          </a:p>
        </p:txBody>
      </p:sp>
      <p:pic>
        <p:nvPicPr>
          <p:cNvPr id="4100" name="Picture 4" descr="HD wallpaper: gecko, tree, plant, tree trunk, nature, textured, low angle  view | Wallpaper Fl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" y="7695"/>
            <a:ext cx="9126155" cy="684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686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92D050"/>
                </a:solidFill>
                <a:latin typeface="Gill Sans Ultra Bold" panose="020B0A02020104020203" pitchFamily="34" charset="-18"/>
              </a:rPr>
              <a:t>Korovec mexický</a:t>
            </a:r>
            <a:endParaRPr lang="cs-CZ" dirty="0">
              <a:solidFill>
                <a:srgbClr val="92D050"/>
              </a:solidFill>
              <a:latin typeface="Gill Sans Ultra Bold" panose="020B0A02020104020203" pitchFamily="34" charset="-18"/>
            </a:endParaRPr>
          </a:p>
        </p:txBody>
      </p:sp>
      <p:pic>
        <p:nvPicPr>
          <p:cNvPr id="2050" name="Picture 2" descr="C:\Users\B410a-NTB\Pictures\korove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2519"/>
            <a:ext cx="772477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Gila monster isolated stock fotografie, royalty free Gila monster isolated  obrázky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24943"/>
            <a:ext cx="5636245" cy="3776283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322355"/>
            <a:ext cx="8229600" cy="1252736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cs-CZ" dirty="0" smtClean="0"/>
              <a:t>Jedové kousnutí</a:t>
            </a:r>
          </a:p>
          <a:p>
            <a:pPr>
              <a:buBlip>
                <a:blip r:embed="rId4"/>
              </a:buBlip>
            </a:pPr>
            <a:r>
              <a:rPr lang="cs-CZ" dirty="0" smtClean="0"/>
              <a:t>„korálková“ kůže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58571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904"/>
            <a:ext cx="8229600" cy="957824"/>
          </a:xfrm>
        </p:spPr>
        <p:txBody>
          <a:bodyPr/>
          <a:lstStyle/>
          <a:p>
            <a:r>
              <a:rPr lang="cs-CZ" dirty="0" smtClean="0">
                <a:solidFill>
                  <a:srgbClr val="92D050"/>
                </a:solidFill>
                <a:latin typeface="Gill Sans Ultra Bold" panose="020B0A02020104020203" pitchFamily="34" charset="-18"/>
              </a:rPr>
              <a:t>Chameleon</a:t>
            </a:r>
            <a:endParaRPr lang="cs-CZ" dirty="0">
              <a:solidFill>
                <a:srgbClr val="92D050"/>
              </a:solidFill>
              <a:latin typeface="Gill Sans Ultra Bold" panose="020B0A02020104020203" pitchFamily="34" charset="-18"/>
            </a:endParaRPr>
          </a:p>
        </p:txBody>
      </p:sp>
      <p:pic>
        <p:nvPicPr>
          <p:cNvPr id="5122" name="Picture 2" descr="Chameleon pardálí - Atlas terarijních zv... | iFauna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5967"/>
            <a:ext cx="9144000" cy="610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8" y="3340149"/>
            <a:ext cx="8229600" cy="3517851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Srostlá víčka s malým průzorem, umí je otáčet nezávisle na sobě</a:t>
            </a:r>
          </a:p>
          <a:p>
            <a:pPr>
              <a:buBlip>
                <a:blip r:embed="rId3"/>
              </a:buBlip>
            </a:pP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a 3 prsty srostlé (klešťovitý úchop)</a:t>
            </a:r>
          </a:p>
          <a:p>
            <a:pPr>
              <a:buBlip>
                <a:blip r:embed="rId3"/>
              </a:buBlip>
            </a:pP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Ovíjivý ocas – používá jako 5 končetinu</a:t>
            </a:r>
          </a:p>
          <a:p>
            <a:pPr>
              <a:buBlip>
                <a:blip r:embed="rId3"/>
              </a:buBlip>
            </a:pP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Jazyk dlouhý jako tělo – extrémně rychlý</a:t>
            </a:r>
          </a:p>
          <a:p>
            <a:pPr>
              <a:buBlip>
                <a:blip r:embed="rId3"/>
              </a:buBlip>
            </a:pP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Umí měnit barvu těla podle nálady</a:t>
            </a:r>
          </a:p>
        </p:txBody>
      </p:sp>
    </p:spTree>
    <p:extLst>
      <p:ext uri="{BB962C8B-B14F-4D97-AF65-F5344CB8AC3E}">
        <p14:creationId xmlns:p14="http://schemas.microsoft.com/office/powerpoint/2010/main" val="3761442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92D050"/>
                </a:solidFill>
                <a:latin typeface="Gill Sans Ultra Bold" panose="020B0A02020104020203" pitchFamily="34" charset="-18"/>
              </a:rPr>
              <a:t>Leguán</a:t>
            </a:r>
            <a:endParaRPr lang="cs-CZ" dirty="0">
              <a:solidFill>
                <a:srgbClr val="92D050"/>
              </a:solidFill>
              <a:latin typeface="Gill Sans Ultra Bold" panose="020B0A02020104020203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/>
              <a:t>Typické kožní výrůstky na hřbetu</a:t>
            </a:r>
          </a:p>
          <a:p>
            <a:pPr>
              <a:buBlip>
                <a:blip r:embed="rId2"/>
              </a:buBlip>
            </a:pPr>
            <a:r>
              <a:rPr lang="cs-CZ" dirty="0"/>
              <a:t>Na rozdíl od ostatních ještěrů - býložravci</a:t>
            </a:r>
          </a:p>
        </p:txBody>
      </p:sp>
      <p:pic>
        <p:nvPicPr>
          <p:cNvPr id="6146" name="Picture 2" descr="Leguán zelený - Atlas terarijních zvířat | iFauna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23208"/>
            <a:ext cx="8022664" cy="463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615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3672"/>
            <a:ext cx="8229600" cy="922392"/>
          </a:xfrm>
        </p:spPr>
        <p:txBody>
          <a:bodyPr/>
          <a:lstStyle/>
          <a:p>
            <a:r>
              <a:rPr lang="cs-CZ" dirty="0" smtClean="0"/>
              <a:t>Leguán mořský</a:t>
            </a:r>
            <a:endParaRPr lang="cs-CZ" dirty="0"/>
          </a:p>
        </p:txBody>
      </p:sp>
      <p:pic>
        <p:nvPicPr>
          <p:cNvPr id="7170" name="Picture 2" descr="Obrázek - Amblyrhynchus cristatus (leguán mořský) | BioLib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78" y="748915"/>
            <a:ext cx="9165078" cy="611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4594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92D050"/>
                </a:solidFill>
                <a:latin typeface="Gill Sans Ultra Bold" panose="020B0A02020104020203" pitchFamily="34" charset="-18"/>
              </a:rPr>
              <a:t>Varan</a:t>
            </a:r>
            <a:endParaRPr lang="cs-CZ" dirty="0">
              <a:solidFill>
                <a:srgbClr val="92D050"/>
              </a:solidFill>
              <a:latin typeface="Gill Sans Ultra Bold" panose="020B0A02020104020203" pitchFamily="34" charset="-18"/>
            </a:endParaRPr>
          </a:p>
        </p:txBody>
      </p:sp>
      <p:pic>
        <p:nvPicPr>
          <p:cNvPr id="8194" name="Picture 2" descr="Komodští varani maji superschopnosti | Ábíčko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0068"/>
            <a:ext cx="7861712" cy="523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ousnout, otrávit a sledovat. Taková je strategie lovu největšího ještěra  na světě | Reflex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51435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748680"/>
          </a:xfrm>
        </p:spPr>
        <p:txBody>
          <a:bodyPr>
            <a:normAutofit/>
          </a:bodyPr>
          <a:lstStyle/>
          <a:p>
            <a:pPr>
              <a:buBlip>
                <a:blip r:embed="rId4"/>
              </a:buBlip>
            </a:pPr>
            <a:r>
              <a:rPr lang="cs-CZ" dirty="0"/>
              <a:t>Největší </a:t>
            </a:r>
            <a:r>
              <a:rPr lang="cs-CZ" dirty="0" smtClean="0"/>
              <a:t>ještěr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70097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655" y="7937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92D050"/>
                </a:solidFill>
                <a:latin typeface="Gill Sans Ultra Bold" panose="020B0A02020104020203" pitchFamily="34" charset="-18"/>
              </a:rPr>
              <a:t>Slepýš</a:t>
            </a:r>
            <a:endParaRPr lang="cs-CZ" dirty="0">
              <a:solidFill>
                <a:srgbClr val="92D050"/>
              </a:solidFill>
              <a:latin typeface="Gill Sans Ultra Bold" panose="020B0A02020104020203" pitchFamily="34" charset="-18"/>
            </a:endParaRPr>
          </a:p>
        </p:txBody>
      </p:sp>
      <p:sp>
        <p:nvSpPr>
          <p:cNvPr id="4" name="AutoShape 2" descr="Broukoviště Březoviště Březová - Slepýš křehký (Anguis fragili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20" name="Picture 4" descr="Slepýš křehký (Anguis fragili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37401"/>
            <a:ext cx="3419872" cy="25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023" y="1126907"/>
            <a:ext cx="5813129" cy="4525963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cs-CZ" dirty="0" smtClean="0"/>
              <a:t>Nemá končetiny – plazí se, ale…</a:t>
            </a:r>
          </a:p>
          <a:p>
            <a:pPr>
              <a:buBlip>
                <a:blip r:embed="rId3"/>
              </a:buBlip>
            </a:pPr>
            <a:r>
              <a:rPr lang="cs-CZ" dirty="0" smtClean="0"/>
              <a:t>Má oční víčka</a:t>
            </a:r>
          </a:p>
          <a:p>
            <a:pPr>
              <a:buBlip>
                <a:blip r:embed="rId3"/>
              </a:buBlip>
            </a:pPr>
            <a:r>
              <a:rPr lang="cs-CZ" dirty="0" smtClean="0"/>
              <a:t>Umí oddělit ocas</a:t>
            </a:r>
          </a:p>
          <a:p>
            <a:pPr>
              <a:buBlip>
                <a:blip r:embed="rId3"/>
              </a:buBlip>
            </a:pPr>
            <a:r>
              <a:rPr lang="cs-CZ" dirty="0" smtClean="0"/>
              <a:t>Loví hmyz, hlemýždě, žížaly</a:t>
            </a:r>
            <a:endParaRPr lang="cs-CZ" dirty="0"/>
          </a:p>
        </p:txBody>
      </p:sp>
      <p:pic>
        <p:nvPicPr>
          <p:cNvPr id="9222" name="Picture 6" descr="Slepýš křehký - lexikon zvíř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52" y="3644385"/>
            <a:ext cx="5744680" cy="322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9839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171</Words>
  <Application>Microsoft Office PowerPoint</Application>
  <PresentationFormat>Předvádění na obrazovce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JEŠTĚŘI</vt:lpstr>
      <vt:lpstr>Gekon</vt:lpstr>
      <vt:lpstr>Najdi Gekona</vt:lpstr>
      <vt:lpstr>Korovec mexický</vt:lpstr>
      <vt:lpstr>Chameleon</vt:lpstr>
      <vt:lpstr>Leguán</vt:lpstr>
      <vt:lpstr>Leguán mořský</vt:lpstr>
      <vt:lpstr>Varan</vt:lpstr>
      <vt:lpstr>Slepýš</vt:lpstr>
      <vt:lpstr>Ještěrka zelená</vt:lpstr>
      <vt:lpstr>Ještěrka živorodá</vt:lpstr>
      <vt:lpstr>Agama límcová</vt:lpstr>
      <vt:lpstr>Moloch trnitý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Michal Tóth</dc:creator>
  <cp:lastModifiedBy>Mgr. Michal Tóth</cp:lastModifiedBy>
  <cp:revision>12</cp:revision>
  <dcterms:created xsi:type="dcterms:W3CDTF">2023-03-02T19:27:22Z</dcterms:created>
  <dcterms:modified xsi:type="dcterms:W3CDTF">2023-03-02T21:52:00Z</dcterms:modified>
</cp:coreProperties>
</file>