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7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1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9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0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2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1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1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1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8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0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87CFD-5B59-4373-9E2E-9092253A29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40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bivalv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4030"/>
            <a:ext cx="8072976" cy="68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7832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MLŽI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slovensky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LASTÚRNIKY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latinsky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BIVALVIA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užka dolů 3"/>
          <p:cNvSpPr/>
          <p:nvPr/>
        </p:nvSpPr>
        <p:spPr>
          <a:xfrm>
            <a:off x="2123728" y="6021288"/>
            <a:ext cx="4824536" cy="672032"/>
          </a:xfrm>
          <a:prstGeom prst="ribbon">
            <a:avLst>
              <a:gd name="adj1" fmla="val 11111"/>
              <a:gd name="adj2" fmla="val 636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Mgr. Michal Tóth, 2020</a:t>
            </a:r>
          </a:p>
          <a:p>
            <a:pPr algn="ctr"/>
            <a:r>
              <a:rPr lang="cs-CZ" dirty="0" smtClean="0"/>
              <a:t>www.geoped.cz</a:t>
            </a:r>
            <a:endParaRPr lang="cs-CZ" dirty="0"/>
          </a:p>
        </p:txBody>
      </p:sp>
      <p:sp>
        <p:nvSpPr>
          <p:cNvPr id="5" name="Pětiúhelník 4"/>
          <p:cNvSpPr/>
          <p:nvPr/>
        </p:nvSpPr>
        <p:spPr>
          <a:xfrm>
            <a:off x="3419872" y="2420888"/>
            <a:ext cx="2376264" cy="64807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Určeno pro 6. roč. ZŠ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6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b="1" dirty="0" smtClean="0"/>
              <a:t>MLŽI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7931224" cy="820688"/>
          </a:xfrm>
        </p:spPr>
        <p:txBody>
          <a:bodyPr>
            <a:normAutofit/>
          </a:bodyPr>
          <a:lstStyle/>
          <a:p>
            <a:r>
              <a:rPr lang="cs-CZ" dirty="0" smtClean="0"/>
              <a:t>Perlotvorka mořská – </a:t>
            </a:r>
            <a:r>
              <a:rPr lang="cs-CZ" sz="1500" dirty="0" smtClean="0"/>
              <a:t>tropická moře, je lovena ale i chována v klecích</a:t>
            </a:r>
            <a:endParaRPr lang="cs-CZ" sz="1500" dirty="0" smtClean="0"/>
          </a:p>
        </p:txBody>
      </p:sp>
      <p:pic>
        <p:nvPicPr>
          <p:cNvPr id="4098" name="Picture 2" descr="Perly jako z pohádky / Fler 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38"/>
            <a:ext cx="6624736" cy="45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36104"/>
          </a:xfrm>
        </p:spPr>
        <p:txBody>
          <a:bodyPr/>
          <a:lstStyle/>
          <a:p>
            <a:r>
              <a:rPr lang="cs-CZ" b="1" dirty="0" smtClean="0"/>
              <a:t>MLŽI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595320" cy="5688632"/>
          </a:xfrm>
        </p:spPr>
        <p:txBody>
          <a:bodyPr numCol="2"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cs-CZ" dirty="0" smtClean="0"/>
              <a:t>Slávka </a:t>
            </a:r>
            <a:r>
              <a:rPr lang="cs-CZ" dirty="0" smtClean="0"/>
              <a:t>jedlá</a:t>
            </a:r>
          </a:p>
          <a:p>
            <a:pPr marL="0" indent="0">
              <a:lnSpc>
                <a:spcPct val="250000"/>
              </a:lnSpc>
              <a:buNone/>
            </a:pPr>
            <a:endParaRPr lang="cs-CZ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cs-CZ" dirty="0" smtClean="0"/>
              <a:t>Srdcovka</a:t>
            </a:r>
            <a:endParaRPr lang="cs-CZ" dirty="0" smtClean="0"/>
          </a:p>
          <a:p>
            <a:pPr marL="0" indent="0">
              <a:lnSpc>
                <a:spcPct val="250000"/>
              </a:lnSpc>
              <a:buNone/>
            </a:pPr>
            <a:endParaRPr lang="cs-CZ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cs-CZ" dirty="0" smtClean="0"/>
              <a:t>Škeble říční</a:t>
            </a:r>
            <a:endParaRPr lang="cs-CZ" dirty="0" smtClean="0"/>
          </a:p>
          <a:p>
            <a:pPr marL="0" indent="0">
              <a:lnSpc>
                <a:spcPct val="250000"/>
              </a:lnSpc>
              <a:buNone/>
            </a:pPr>
            <a:endParaRPr lang="cs-CZ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cs-CZ" dirty="0" smtClean="0"/>
              <a:t>Zéva obrovská</a:t>
            </a:r>
            <a:endParaRPr lang="cs-CZ" dirty="0" smtClean="0"/>
          </a:p>
        </p:txBody>
      </p:sp>
      <p:pic>
        <p:nvPicPr>
          <p:cNvPr id="5122" name="Picture 2" descr="Mušle Středozemního moře – víte, co sbíráte? | New Travel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53754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lži, hlavonožci (střední) – online Pexe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49371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nodonta cygnea (škeble rybničná) | BioLib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68" y="1975698"/>
            <a:ext cx="2685420" cy="17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UV záření neškodí: Největší mlži světa zévy mají ultrafialovou rádi |  Ábíčko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85651"/>
            <a:ext cx="3384376" cy="22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2" t="8660" r="14485" b="48557"/>
          <a:stretch/>
        </p:blipFill>
        <p:spPr bwMode="auto">
          <a:xfrm>
            <a:off x="2139179" y="2132856"/>
            <a:ext cx="688513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MLŽI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7992888" cy="188798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2dílná schránka – </a:t>
            </a:r>
            <a:r>
              <a:rPr lang="cs-CZ" b="1" dirty="0" smtClean="0"/>
              <a:t>lastura</a:t>
            </a:r>
          </a:p>
          <a:p>
            <a:r>
              <a:rPr lang="cs-CZ" dirty="0" smtClean="0"/>
              <a:t>Vnitřní vrstva pokryta ochrannou </a:t>
            </a:r>
            <a:r>
              <a:rPr lang="cs-CZ" b="1" dirty="0" smtClean="0"/>
              <a:t>perletí</a:t>
            </a:r>
          </a:p>
          <a:p>
            <a:r>
              <a:rPr lang="cs-CZ" b="1" dirty="0" smtClean="0"/>
              <a:t>Pružné vazy </a:t>
            </a:r>
            <a:r>
              <a:rPr lang="cs-CZ" dirty="0" smtClean="0"/>
              <a:t>drží a otevírají lasturu</a:t>
            </a:r>
            <a:r>
              <a:rPr lang="cs-CZ" b="1" dirty="0" smtClean="0"/>
              <a:t>, silné svaly </a:t>
            </a:r>
            <a:r>
              <a:rPr lang="cs-CZ" dirty="0" smtClean="0"/>
              <a:t>jí dokážou rychle zavřít</a:t>
            </a:r>
            <a:endParaRPr lang="cs-CZ" dirty="0"/>
          </a:p>
        </p:txBody>
      </p:sp>
      <p:cxnSp>
        <p:nvCxnSpPr>
          <p:cNvPr id="7" name="Přímá spojnice se šipkou 6"/>
          <p:cNvCxnSpPr>
            <a:endCxn id="13" idx="0"/>
          </p:cNvCxnSpPr>
          <p:nvPr/>
        </p:nvCxnSpPr>
        <p:spPr>
          <a:xfrm>
            <a:off x="2411760" y="2091645"/>
            <a:ext cx="3227561" cy="1844577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ousměrná svislá šipka 8"/>
          <p:cNvSpPr/>
          <p:nvPr/>
        </p:nvSpPr>
        <p:spPr>
          <a:xfrm rot="1232414">
            <a:off x="4072334" y="3070011"/>
            <a:ext cx="360040" cy="916721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Obousměrná svislá šipka 10"/>
          <p:cNvSpPr/>
          <p:nvPr/>
        </p:nvSpPr>
        <p:spPr>
          <a:xfrm rot="975582">
            <a:off x="6911118" y="3902600"/>
            <a:ext cx="360040" cy="884784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Šipka nahoru 9"/>
          <p:cNvSpPr/>
          <p:nvPr/>
        </p:nvSpPr>
        <p:spPr>
          <a:xfrm rot="12037092">
            <a:off x="5588514" y="3433773"/>
            <a:ext cx="360040" cy="46805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 rot="1095717">
            <a:off x="5385966" y="3924435"/>
            <a:ext cx="360040" cy="46805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4427984" y="2105651"/>
            <a:ext cx="2600690" cy="1279719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7028674" y="2091645"/>
            <a:ext cx="73359" cy="2129443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Image result for bivalv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7964"/>
          <a:stretch/>
        </p:blipFill>
        <p:spPr bwMode="auto">
          <a:xfrm>
            <a:off x="6930758" y="404664"/>
            <a:ext cx="205801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4" descr="Image result for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15" y="2478598"/>
            <a:ext cx="6581958" cy="4379402"/>
          </a:xfrm>
          <a:prstGeom prst="rect">
            <a:avLst/>
          </a:prstGeom>
        </p:spPr>
      </p:pic>
      <p:pic>
        <p:nvPicPr>
          <p:cNvPr id="1030" name="Picture 6" descr="C:\Users\B410a-NTB\AppData\Local\Microsoft\Windows\INetCache\IE\3UK21PYD\1024px-Padlock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79156"/>
            <a:ext cx="526368" cy="5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B410a-NTB\AppData\Local\Microsoft\Windows\INetCache\IE\3UK21PYD\1024px-Padlock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2736"/>
            <a:ext cx="526368" cy="5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251519" y="2925631"/>
            <a:ext cx="1887659" cy="1095124"/>
          </a:xfrm>
          <a:prstGeom prst="wedgeRoundRectCallout">
            <a:avLst>
              <a:gd name="adj1" fmla="val 33496"/>
              <a:gd name="adj2" fmla="val -8126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Když mlž zemře – najdeme jeho lasturu otevřenou nebo zavřenou?</a:t>
            </a:r>
            <a:endParaRPr lang="cs-CZ" sz="1600" dirty="0"/>
          </a:p>
        </p:txBody>
      </p:sp>
      <p:sp>
        <p:nvSpPr>
          <p:cNvPr id="5" name="Veselý obličej 4"/>
          <p:cNvSpPr/>
          <p:nvPr/>
        </p:nvSpPr>
        <p:spPr>
          <a:xfrm>
            <a:off x="228775" y="5302736"/>
            <a:ext cx="672009" cy="646544"/>
          </a:xfrm>
          <a:prstGeom prst="smileyFace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ný popisek 5"/>
          <p:cNvSpPr/>
          <p:nvPr/>
        </p:nvSpPr>
        <p:spPr>
          <a:xfrm>
            <a:off x="780219" y="4725143"/>
            <a:ext cx="1368152" cy="840777"/>
          </a:xfrm>
          <a:prstGeom prst="wedgeEllipseCallout">
            <a:avLst>
              <a:gd name="adj1" fmla="val -50909"/>
              <a:gd name="adj2" fmla="val 70113"/>
            </a:avLst>
          </a:prstGeom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Pomůcka – když zemře, odumřou mu svaly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086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0" grpId="0" animBg="1"/>
      <p:bldP spid="1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2" t="8660" r="14485" b="48557"/>
          <a:stretch/>
        </p:blipFill>
        <p:spPr bwMode="auto">
          <a:xfrm>
            <a:off x="1331640" y="2153416"/>
            <a:ext cx="688513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MLŽI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7992888" cy="188798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Cévní soustava</a:t>
            </a:r>
            <a:r>
              <a:rPr lang="cs-CZ" dirty="0" smtClean="0"/>
              <a:t> je otevřená</a:t>
            </a:r>
          </a:p>
          <a:p>
            <a:r>
              <a:rPr lang="cs-CZ" b="1" dirty="0" smtClean="0"/>
              <a:t>Srdcem</a:t>
            </a:r>
            <a:r>
              <a:rPr lang="cs-CZ" dirty="0" smtClean="0"/>
              <a:t> prochází konečník</a:t>
            </a:r>
          </a:p>
          <a:p>
            <a:r>
              <a:rPr lang="cs-CZ" b="1" dirty="0" smtClean="0"/>
              <a:t>Nervovou soustavu </a:t>
            </a:r>
            <a:r>
              <a:rPr lang="cs-CZ" dirty="0" smtClean="0"/>
              <a:t>tvoří 3 nervové uzliny na 3 různých místech (včetně konečníku)</a:t>
            </a:r>
          </a:p>
        </p:txBody>
      </p:sp>
      <p:sp>
        <p:nvSpPr>
          <p:cNvPr id="21" name="AutoShape 4" descr="Image result for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1691680" y="1556792"/>
            <a:ext cx="3312368" cy="290088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5364088" y="2091645"/>
            <a:ext cx="275233" cy="2561491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3275856" y="2091645"/>
            <a:ext cx="2088232" cy="2561491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4211960" y="2091645"/>
            <a:ext cx="1152128" cy="3497595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2" t="8660" r="14485" b="48557"/>
          <a:stretch/>
        </p:blipFill>
        <p:spPr bwMode="auto">
          <a:xfrm>
            <a:off x="1331640" y="2153416"/>
            <a:ext cx="688513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gi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77" y="963579"/>
            <a:ext cx="2910747" cy="1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MLŽI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7992888" cy="1887988"/>
          </a:xfrm>
        </p:spPr>
        <p:txBody>
          <a:bodyPr>
            <a:normAutofit/>
          </a:bodyPr>
          <a:lstStyle/>
          <a:p>
            <a:r>
              <a:rPr lang="cs-CZ" dirty="0" smtClean="0"/>
              <a:t>Vodu nasávají do plášťové dutiny a pak z ní filtrují potravu a kyslík v </a:t>
            </a:r>
            <a:r>
              <a:rPr lang="cs-CZ" b="1" dirty="0" smtClean="0"/>
              <a:t>žábrech</a:t>
            </a:r>
          </a:p>
        </p:txBody>
      </p:sp>
      <p:sp>
        <p:nvSpPr>
          <p:cNvPr id="21" name="AutoShape 4" descr="Image result for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5076056" y="1772816"/>
            <a:ext cx="576064" cy="3312368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Šipka doleva 4"/>
          <p:cNvSpPr/>
          <p:nvPr/>
        </p:nvSpPr>
        <p:spPr>
          <a:xfrm>
            <a:off x="8028384" y="4725144"/>
            <a:ext cx="936104" cy="50405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Sifón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4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2" t="8660" r="14485" b="48557"/>
          <a:stretch/>
        </p:blipFill>
        <p:spPr bwMode="auto">
          <a:xfrm>
            <a:off x="3275856" y="3429000"/>
            <a:ext cx="4752528" cy="318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MLŽI -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7992888" cy="266429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oddělená pohlaví, někdy i hermafroditi (</a:t>
            </a:r>
            <a:r>
              <a:rPr lang="cs-CZ" dirty="0" err="1" smtClean="0"/>
              <a:t>ustřice</a:t>
            </a:r>
            <a:r>
              <a:rPr lang="cs-CZ" dirty="0" smtClean="0"/>
              <a:t> se dokáží změnit z jednoho pohlaví na druhé)</a:t>
            </a:r>
          </a:p>
          <a:p>
            <a:r>
              <a:rPr lang="cs-CZ" b="1" dirty="0" smtClean="0"/>
              <a:t>Mimotělní oplození </a:t>
            </a:r>
            <a:r>
              <a:rPr lang="cs-CZ" dirty="0" smtClean="0"/>
              <a:t>– ve vodě</a:t>
            </a:r>
          </a:p>
          <a:p>
            <a:r>
              <a:rPr lang="cs-CZ" b="1" dirty="0" smtClean="0"/>
              <a:t>Nepřímý vývin </a:t>
            </a:r>
            <a:r>
              <a:rPr lang="cs-CZ" dirty="0" smtClean="0"/>
              <a:t>– </a:t>
            </a:r>
            <a:r>
              <a:rPr lang="cs-CZ" b="1" dirty="0" smtClean="0"/>
              <a:t>larvy</a:t>
            </a:r>
            <a:r>
              <a:rPr lang="cs-CZ" dirty="0" smtClean="0"/>
              <a:t> jsou </a:t>
            </a:r>
            <a:r>
              <a:rPr lang="cs-CZ" b="1" dirty="0" smtClean="0"/>
              <a:t>dravé</a:t>
            </a:r>
            <a:r>
              <a:rPr lang="cs-CZ" dirty="0" smtClean="0"/>
              <a:t> nebo </a:t>
            </a:r>
            <a:r>
              <a:rPr lang="cs-CZ" b="1" dirty="0" smtClean="0"/>
              <a:t>parazitické</a:t>
            </a:r>
            <a:r>
              <a:rPr lang="cs-CZ" dirty="0" smtClean="0"/>
              <a:t> (kůže/žábry ryb)</a:t>
            </a:r>
          </a:p>
          <a:p>
            <a:endParaRPr lang="cs-CZ" b="1" dirty="0" smtClean="0"/>
          </a:p>
        </p:txBody>
      </p:sp>
      <p:sp>
        <p:nvSpPr>
          <p:cNvPr id="21" name="AutoShape 4" descr="Image result for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4427984" y="1177680"/>
            <a:ext cx="720080" cy="405152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504951" y="850598"/>
            <a:ext cx="8064896" cy="5759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UPOZORNĚNÍ NA NEVHODNÝ OBSAH!</a:t>
            </a:r>
          </a:p>
          <a:p>
            <a:pPr algn="ctr"/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sz="1600" dirty="0" smtClean="0"/>
              <a:t>Neklikejte dál pokud</a:t>
            </a:r>
          </a:p>
          <a:p>
            <a:pPr algn="ctr"/>
            <a:r>
              <a:rPr lang="cs-CZ" sz="1600" dirty="0" smtClean="0"/>
              <a:t> Vaše IQ nedosahuje alespoň 18 bodů! </a:t>
            </a:r>
            <a:endParaRPr lang="cs-CZ" sz="1600" dirty="0"/>
          </a:p>
        </p:txBody>
      </p:sp>
      <p:pic>
        <p:nvPicPr>
          <p:cNvPr id="2050" name="Picture 2" descr="Image result for od 18 l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r="37831"/>
          <a:stretch/>
        </p:blipFill>
        <p:spPr bwMode="auto">
          <a:xfrm>
            <a:off x="1590220" y="2560910"/>
            <a:ext cx="235060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ex sh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24" y="256091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loch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5" y="3284984"/>
            <a:ext cx="451814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pisek se šipkou doleva 3"/>
          <p:cNvSpPr/>
          <p:nvPr/>
        </p:nvSpPr>
        <p:spPr>
          <a:xfrm>
            <a:off x="7636416" y="548680"/>
            <a:ext cx="1507584" cy="1631570"/>
          </a:xfrm>
          <a:prstGeom prst="leftArrowCallout">
            <a:avLst>
              <a:gd name="adj1" fmla="val 28849"/>
              <a:gd name="adj2" fmla="val 27693"/>
              <a:gd name="adj3" fmla="val 16000"/>
              <a:gd name="adj4" fmla="val 780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Perlotvorka mořská </a:t>
            </a:r>
            <a:r>
              <a:rPr lang="cs-CZ" sz="1400" dirty="0" smtClean="0"/>
              <a:t>začíná jako samec a po 2 letech se změní na samici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596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 rybnících nežijí pouze ryby, ale i vzácné perlorodky nebo škeb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92" y="2184174"/>
            <a:ext cx="3244952" cy="18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MLŽI – doplňující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671" y="836712"/>
            <a:ext cx="6543569" cy="5760640"/>
          </a:xfrm>
        </p:spPr>
        <p:txBody>
          <a:bodyPr>
            <a:normAutofit/>
          </a:bodyPr>
          <a:lstStyle/>
          <a:p>
            <a:pPr marL="360000">
              <a:lnSpc>
                <a:spcPct val="150000"/>
              </a:lnSpc>
              <a:spcBef>
                <a:spcPts val="1800"/>
              </a:spcBef>
            </a:pPr>
            <a:r>
              <a:rPr lang="cs-CZ" dirty="0" smtClean="0"/>
              <a:t>Mají mlži </a:t>
            </a:r>
            <a:r>
              <a:rPr lang="cs-CZ" b="1" dirty="0" smtClean="0"/>
              <a:t>radulu</a:t>
            </a:r>
            <a:r>
              <a:rPr lang="cs-CZ" dirty="0" smtClean="0"/>
              <a:t> nebo ne?</a:t>
            </a:r>
          </a:p>
          <a:p>
            <a:pPr marL="360000">
              <a:lnSpc>
                <a:spcPct val="150000"/>
              </a:lnSpc>
              <a:spcBef>
                <a:spcPts val="1800"/>
              </a:spcBef>
            </a:pPr>
            <a:r>
              <a:rPr lang="cs-CZ" dirty="0" smtClean="0"/>
              <a:t>Jak se dá </a:t>
            </a:r>
            <a:r>
              <a:rPr lang="cs-CZ" b="1" dirty="0" smtClean="0"/>
              <a:t>určit</a:t>
            </a:r>
            <a:r>
              <a:rPr lang="cs-CZ" dirty="0" smtClean="0"/>
              <a:t> </a:t>
            </a:r>
            <a:r>
              <a:rPr lang="cs-CZ" b="1" dirty="0" smtClean="0"/>
              <a:t>stáří </a:t>
            </a:r>
            <a:r>
              <a:rPr lang="cs-CZ" dirty="0" smtClean="0"/>
              <a:t>některých mlžů?</a:t>
            </a:r>
          </a:p>
          <a:p>
            <a:pPr marL="360000">
              <a:lnSpc>
                <a:spcPct val="150000"/>
              </a:lnSpc>
              <a:spcBef>
                <a:spcPts val="1800"/>
              </a:spcBef>
            </a:pPr>
            <a:endParaRPr lang="cs-CZ" dirty="0" smtClean="0"/>
          </a:p>
          <a:p>
            <a:pPr marL="360000">
              <a:lnSpc>
                <a:spcPct val="150000"/>
              </a:lnSpc>
              <a:spcBef>
                <a:spcPts val="1800"/>
              </a:spcBef>
            </a:pPr>
            <a:r>
              <a:rPr lang="cs-CZ" dirty="0" smtClean="0"/>
              <a:t>Kdo jsou největšími nepřáteli mlžů?</a:t>
            </a:r>
          </a:p>
          <a:p>
            <a:pPr marL="360000">
              <a:lnSpc>
                <a:spcPct val="150000"/>
              </a:lnSpc>
              <a:spcBef>
                <a:spcPts val="1800"/>
              </a:spcBef>
            </a:pPr>
            <a:r>
              <a:rPr lang="cs-CZ" dirty="0" smtClean="0"/>
              <a:t>Co jsou to </a:t>
            </a:r>
            <a:r>
              <a:rPr lang="cs-CZ" b="1" dirty="0" smtClean="0"/>
              <a:t>Byssová vlákna</a:t>
            </a:r>
            <a:r>
              <a:rPr lang="cs-CZ" dirty="0" smtClean="0"/>
              <a:t>?</a:t>
            </a:r>
          </a:p>
          <a:p>
            <a:pPr marL="360000">
              <a:lnSpc>
                <a:spcPct val="150000"/>
              </a:lnSpc>
              <a:spcBef>
                <a:spcPts val="1800"/>
              </a:spcBef>
            </a:pPr>
            <a:r>
              <a:rPr lang="cs-CZ" dirty="0" smtClean="0"/>
              <a:t>Co je to </a:t>
            </a:r>
            <a:r>
              <a:rPr lang="cs-CZ" b="1" dirty="0" smtClean="0"/>
              <a:t>trochofora</a:t>
            </a:r>
            <a:r>
              <a:rPr lang="cs-CZ" dirty="0" smtClean="0"/>
              <a:t> a </a:t>
            </a:r>
            <a:r>
              <a:rPr lang="cs-CZ" b="1" dirty="0" err="1" smtClean="0"/>
              <a:t>glochídium</a:t>
            </a:r>
            <a:r>
              <a:rPr lang="cs-CZ" dirty="0" smtClean="0"/>
              <a:t>?</a:t>
            </a:r>
          </a:p>
          <a:p>
            <a:endParaRPr lang="cs-CZ" dirty="0" smtClean="0"/>
          </a:p>
        </p:txBody>
      </p:sp>
      <p:sp>
        <p:nvSpPr>
          <p:cNvPr id="21" name="AutoShape 4" descr="Image result for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Zaoblený obdélníkový popisek 5"/>
          <p:cNvSpPr/>
          <p:nvPr/>
        </p:nvSpPr>
        <p:spPr>
          <a:xfrm>
            <a:off x="6001776" y="912184"/>
            <a:ext cx="1512168" cy="648072"/>
          </a:xfrm>
          <a:prstGeom prst="wedgeRoundRectCallout">
            <a:avLst>
              <a:gd name="adj1" fmla="val -117295"/>
              <a:gd name="adj2" fmla="val 1279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Ne nemají – potrava je tak malá, že není co kousat</a:t>
            </a:r>
            <a:endParaRPr lang="cs-CZ" sz="1200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7513944" y="1916832"/>
            <a:ext cx="1512168" cy="792088"/>
          </a:xfrm>
          <a:prstGeom prst="wedgeRoundRectCallout">
            <a:avLst>
              <a:gd name="adj1" fmla="val -99154"/>
              <a:gd name="adj2" fmla="val -414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Podle přírůstků na lastuře – funguje to jako letokruhy na stromech</a:t>
            </a:r>
            <a:endParaRPr lang="cs-CZ" sz="1200" dirty="0"/>
          </a:p>
        </p:txBody>
      </p:sp>
      <p:sp>
        <p:nvSpPr>
          <p:cNvPr id="13" name="Zaoblený obdélníkový popisek 12"/>
          <p:cNvSpPr/>
          <p:nvPr/>
        </p:nvSpPr>
        <p:spPr>
          <a:xfrm>
            <a:off x="7308304" y="3987998"/>
            <a:ext cx="1368152" cy="665138"/>
          </a:xfrm>
          <a:prstGeom prst="wedgeRoundRectCallout">
            <a:avLst>
              <a:gd name="adj1" fmla="val -99154"/>
              <a:gd name="adj2" fmla="val -2723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Všichni - od ptáků až po ondatru.</a:t>
            </a:r>
            <a:endParaRPr lang="cs-CZ" sz="1200" dirty="0"/>
          </a:p>
        </p:txBody>
      </p:sp>
      <p:pic>
        <p:nvPicPr>
          <p:cNvPr id="1028" name="Picture 4" descr="https://previews.123rf.com/images/berndbrueggemann/berndbrueggemann1712/berndbrueggemann171200638/92115034-shells-on-the-cliff-at-llangrannog-beach-ceredigion-dyfed-wales-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7528"/>
            <a:ext cx="2797928" cy="18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ový popisek 13"/>
          <p:cNvSpPr/>
          <p:nvPr/>
        </p:nvSpPr>
        <p:spPr>
          <a:xfrm>
            <a:off x="5148064" y="4459121"/>
            <a:ext cx="1322024" cy="1296144"/>
          </a:xfrm>
          <a:prstGeom prst="wedgeRoundRectCallout">
            <a:avLst>
              <a:gd name="adj1" fmla="val -50386"/>
              <a:gd name="adj2" fmla="val -1804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Je to jedno z nejpevnějších lepidel v přírodě – někteří mlži to používají k přilepení k podkladu</a:t>
            </a:r>
            <a:endParaRPr lang="cs-CZ" sz="1200" dirty="0"/>
          </a:p>
        </p:txBody>
      </p:sp>
      <p:sp>
        <p:nvSpPr>
          <p:cNvPr id="17" name="Zaoblený obdélníkový popisek 16"/>
          <p:cNvSpPr/>
          <p:nvPr/>
        </p:nvSpPr>
        <p:spPr>
          <a:xfrm>
            <a:off x="7020272" y="5949280"/>
            <a:ext cx="1944216" cy="792088"/>
          </a:xfrm>
          <a:prstGeom prst="wedgeRoundRectCallout">
            <a:avLst>
              <a:gd name="adj1" fmla="val -91427"/>
              <a:gd name="adj2" fmla="val -2838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Trochofora je larva </a:t>
            </a:r>
            <a:r>
              <a:rPr lang="cs-CZ" sz="1200" b="1" dirty="0" smtClean="0"/>
              <a:t>mořských</a:t>
            </a:r>
            <a:r>
              <a:rPr lang="cs-CZ" sz="1200" dirty="0" smtClean="0"/>
              <a:t> mlžů a </a:t>
            </a:r>
            <a:r>
              <a:rPr lang="cs-CZ" sz="1200" dirty="0" err="1" smtClean="0"/>
              <a:t>Glochídium</a:t>
            </a:r>
            <a:r>
              <a:rPr lang="cs-CZ" sz="1200" dirty="0" smtClean="0"/>
              <a:t> je parazitická larva </a:t>
            </a:r>
            <a:r>
              <a:rPr lang="cs-CZ" sz="1200" b="1" dirty="0" smtClean="0"/>
              <a:t>sladkovodních</a:t>
            </a:r>
            <a:r>
              <a:rPr lang="cs-CZ" sz="1200" dirty="0" smtClean="0"/>
              <a:t> mlžů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171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450"/>
                            </p:stCondLst>
                            <p:childTnLst>
                              <p:par>
                                <p:cTn id="8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  <p:bldP spid="11" grpId="0" uiExpand="1" animBg="1"/>
      <p:bldP spid="13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894960"/>
          </a:xfrm>
        </p:spPr>
        <p:txBody>
          <a:bodyPr/>
          <a:lstStyle/>
          <a:p>
            <a:r>
              <a:rPr lang="cs-CZ" b="1" dirty="0" smtClean="0"/>
              <a:t>MLŽI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7931224" cy="1468760"/>
          </a:xfrm>
        </p:spPr>
        <p:txBody>
          <a:bodyPr>
            <a:normAutofit/>
          </a:bodyPr>
          <a:lstStyle/>
          <a:p>
            <a:r>
              <a:rPr lang="cs-CZ" dirty="0"/>
              <a:t>Hřebenatka – </a:t>
            </a:r>
            <a:r>
              <a:rPr lang="cs-CZ" sz="2200" dirty="0" smtClean="0"/>
              <a:t>druh </a:t>
            </a:r>
            <a:r>
              <a:rPr lang="cs-CZ" sz="2200" dirty="0" err="1" smtClean="0"/>
              <a:t>Pecten</a:t>
            </a:r>
            <a:r>
              <a:rPr lang="cs-CZ" sz="2200" dirty="0" smtClean="0"/>
              <a:t> </a:t>
            </a:r>
            <a:r>
              <a:rPr lang="cs-CZ" sz="2200" dirty="0" err="1" smtClean="0"/>
              <a:t>Maximus</a:t>
            </a:r>
            <a:r>
              <a:rPr lang="cs-CZ" sz="2200" dirty="0" smtClean="0"/>
              <a:t> je logem firmy Shell, dokáže </a:t>
            </a:r>
            <a:r>
              <a:rPr lang="cs-CZ" sz="2200" dirty="0"/>
              <a:t>se pohybovat prudkým uzavřením misek, má přes 100 modrých </a:t>
            </a:r>
            <a:r>
              <a:rPr lang="cs-CZ" sz="2200" dirty="0" smtClean="0"/>
              <a:t>oček</a:t>
            </a:r>
            <a:endParaRPr lang="cs-CZ" sz="2200" dirty="0"/>
          </a:p>
        </p:txBody>
      </p:sp>
      <p:pic>
        <p:nvPicPr>
          <p:cNvPr id="1026" name="Picture 2" descr="Značka Shell | Shell Česká repub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440761" cy="41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allop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5865"/>
            <a:ext cx="8532440" cy="46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b="1" dirty="0" smtClean="0"/>
              <a:t>MLŽI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1180728"/>
          </a:xfrm>
        </p:spPr>
        <p:txBody>
          <a:bodyPr>
            <a:normAutofit/>
          </a:bodyPr>
          <a:lstStyle/>
          <a:p>
            <a:r>
              <a:rPr lang="cs-CZ" dirty="0" err="1" smtClean="0"/>
              <a:t>Ustřice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sz="2200" dirty="0"/>
              <a:t>asymetrické lastury s hrubým nerovným povrchem, jedna miska je rovná a druhá </a:t>
            </a:r>
            <a:r>
              <a:rPr lang="cs-CZ" sz="2200" dirty="0" smtClean="0"/>
              <a:t>zaoblená</a:t>
            </a:r>
            <a:endParaRPr lang="cs-CZ" sz="2200" dirty="0"/>
          </a:p>
        </p:txBody>
      </p:sp>
      <p:pic>
        <p:nvPicPr>
          <p:cNvPr id="2050" name="Picture 2" descr="Ostrea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0" y="2624319"/>
            <a:ext cx="4886272" cy="40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strea edulis from the Pliocene (14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4008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b="1" dirty="0" smtClean="0"/>
              <a:t>MLŽI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7931224" cy="820688"/>
          </a:xfrm>
        </p:spPr>
        <p:txBody>
          <a:bodyPr>
            <a:normAutofit/>
          </a:bodyPr>
          <a:lstStyle/>
          <a:p>
            <a:r>
              <a:rPr lang="cs-CZ" dirty="0" smtClean="0"/>
              <a:t>Perlorodka </a:t>
            </a:r>
            <a:r>
              <a:rPr lang="cs-CZ" dirty="0" smtClean="0"/>
              <a:t>říční – </a:t>
            </a:r>
            <a:r>
              <a:rPr lang="cs-CZ" sz="1900" dirty="0" smtClean="0"/>
              <a:t>žije 60 – 80 let, </a:t>
            </a:r>
            <a:r>
              <a:rPr lang="cs-CZ" sz="1900" dirty="0" smtClean="0"/>
              <a:t>v ČR je chráněná</a:t>
            </a:r>
            <a:endParaRPr lang="cs-CZ" sz="1900" dirty="0" smtClean="0"/>
          </a:p>
        </p:txBody>
      </p:sp>
      <p:pic>
        <p:nvPicPr>
          <p:cNvPr id="3074" name="Picture 2" descr="Češi a Němci zachraňují vzácnou perlorodku. Najít v ní perlu je ale  obrovská vzácnost — ČT24 — Česká telev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0808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rlorodka říční velká s perlami 16 cm - eshop Bombas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28" y="2780928"/>
            <a:ext cx="407707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349</Words>
  <Application>Microsoft Office PowerPoint</Application>
  <PresentationFormat>Předvádění na obrazovce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MLŽI</vt:lpstr>
      <vt:lpstr>MLŽI</vt:lpstr>
      <vt:lpstr>MLŽI</vt:lpstr>
      <vt:lpstr>MLŽI</vt:lpstr>
      <vt:lpstr>MLŽI - Rozmnožování</vt:lpstr>
      <vt:lpstr>MLŽI – doplňující otázky</vt:lpstr>
      <vt:lpstr>MLŽI - zástupci</vt:lpstr>
      <vt:lpstr>MLŽI - zástupci</vt:lpstr>
      <vt:lpstr>MLŽI - zástupci</vt:lpstr>
      <vt:lpstr>MLŽI - zástupci</vt:lpstr>
      <vt:lpstr>MLŽI - zástupci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B410a-NTB</dc:creator>
  <cp:lastModifiedBy>Mgr. Michal Tóth</cp:lastModifiedBy>
  <cp:revision>31</cp:revision>
  <dcterms:created xsi:type="dcterms:W3CDTF">2020-03-02T20:20:27Z</dcterms:created>
  <dcterms:modified xsi:type="dcterms:W3CDTF">2022-04-25T20:51:29Z</dcterms:modified>
</cp:coreProperties>
</file>