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0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7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F8BE-167D-4C8E-B383-08547462C88D}" type="datetimeFigureOut">
              <a:rPr lang="cs-CZ" smtClean="0"/>
              <a:t>11.03.2018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MĚKKÝŠI</a:t>
            </a:r>
            <a:endParaRPr lang="cs-CZ" sz="8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720080"/>
          </a:xfrm>
        </p:spPr>
        <p:txBody>
          <a:bodyPr/>
          <a:lstStyle/>
          <a:p>
            <a:r>
              <a:rPr lang="cs-CZ" dirty="0" smtClean="0"/>
              <a:t>Živočichové s měkkým tělem</a:t>
            </a:r>
            <a:endParaRPr lang="cs-CZ" dirty="0"/>
          </a:p>
        </p:txBody>
      </p:sp>
      <p:pic>
        <p:nvPicPr>
          <p:cNvPr id="1026" name="Picture 2" descr="Výsledek obrázku pro s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2145"/>
            <a:ext cx="2494980" cy="18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7975" y="6318424"/>
            <a:ext cx="87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Pardon, tohle má být přírodopisná prezentace, ne gastronomická, takže to zkusíme jinak…</a:t>
            </a:r>
            <a:endParaRPr lang="cs-CZ" dirty="0"/>
          </a:p>
        </p:txBody>
      </p:sp>
      <p:sp>
        <p:nvSpPr>
          <p:cNvPr id="6" name="AutoShape 8" descr="Výsledek obrázku pro kalam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1781" r="8295"/>
          <a:stretch/>
        </p:blipFill>
        <p:spPr bwMode="auto">
          <a:xfrm>
            <a:off x="6375560" y="381025"/>
            <a:ext cx="2345504" cy="18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sn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sn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sna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sna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Výsledek obrázku pro sna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84168" y="769938"/>
            <a:ext cx="25595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7" descr="Výsledek obrázku pro octopu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204">
            <a:off x="3160432" y="3835737"/>
            <a:ext cx="3310231" cy="292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270892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MĚKKÝŠI</a:t>
            </a:r>
            <a:endParaRPr lang="cs-CZ" sz="8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94959" y="76993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PLŽI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1018190"/>
            <a:ext cx="258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MLŽI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63688" y="4789115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HLAVONOŽCI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2498725" y="1785600"/>
            <a:ext cx="633115" cy="10036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400726" y="1916832"/>
            <a:ext cx="622656" cy="86709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2" idx="2"/>
          </p:cNvCxnSpPr>
          <p:nvPr/>
        </p:nvCxnSpPr>
        <p:spPr>
          <a:xfrm>
            <a:off x="4575175" y="3851920"/>
            <a:ext cx="0" cy="10172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616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slovensky</a:t>
            </a:r>
            <a:r>
              <a:rPr lang="cs-CZ" sz="3100" dirty="0" smtClean="0"/>
              <a:t> </a:t>
            </a:r>
            <a:r>
              <a:rPr lang="cs-CZ" sz="4000" b="1" dirty="0" smtClean="0"/>
              <a:t>ULITNÍKY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1756792"/>
          </a:xfrm>
        </p:spPr>
        <p:txBody>
          <a:bodyPr>
            <a:normAutofit/>
          </a:bodyPr>
          <a:lstStyle/>
          <a:p>
            <a:r>
              <a:rPr lang="cs-CZ" dirty="0" smtClean="0"/>
              <a:t>jejich měkké tělo se může zatáhnout do ulity</a:t>
            </a:r>
          </a:p>
          <a:p>
            <a:r>
              <a:rPr lang="cs-CZ" dirty="0" smtClean="0"/>
              <a:t>Ulita je vnější schránka složena z vápníku a na vnitřní straně pokryta perletí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082862" cy="32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0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04664"/>
            <a:ext cx="8855968" cy="43615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25144"/>
            <a:ext cx="9036496" cy="2016224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jejich vnitřní orgány jsou uloženy v dutině chráněné pláštěm</a:t>
            </a:r>
          </a:p>
          <a:p>
            <a:r>
              <a:rPr lang="cs-CZ" sz="2400" dirty="0" smtClean="0"/>
              <a:t>dýchají přes plášť a mají otevřenou cévní soustavu, kterou pohání srdce</a:t>
            </a:r>
          </a:p>
          <a:p>
            <a:r>
              <a:rPr lang="cs-CZ" sz="2400" dirty="0" smtClean="0"/>
              <a:t>jako krevní barvivo používají měď (modrá krev)</a:t>
            </a:r>
          </a:p>
          <a:p>
            <a:r>
              <a:rPr lang="cs-CZ" sz="2400" dirty="0" smtClean="0"/>
              <a:t>Jsou to hermafroditi, kladou oplozená vajíčka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776" y="980728"/>
            <a:ext cx="8670703" cy="1944216"/>
          </a:xfrm>
        </p:spPr>
        <p:txBody>
          <a:bodyPr>
            <a:normAutofit/>
          </a:bodyPr>
          <a:lstStyle/>
          <a:p>
            <a:r>
              <a:rPr lang="cs-CZ" dirty="0" smtClean="0"/>
              <a:t>jsou většinou býložravci, ale …</a:t>
            </a:r>
          </a:p>
          <a:p>
            <a:r>
              <a:rPr lang="cs-CZ" dirty="0" smtClean="0"/>
              <a:t>mají drsný jazýček – „radula“</a:t>
            </a:r>
          </a:p>
          <a:p>
            <a:r>
              <a:rPr lang="cs-CZ" dirty="0" smtClean="0"/>
              <a:t>mají „vole“ – rozšířená část jícnu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7" b="89848" l="5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311" r="11673" b="19026"/>
          <a:stretch/>
        </p:blipFill>
        <p:spPr bwMode="auto">
          <a:xfrm>
            <a:off x="221777" y="2915591"/>
            <a:ext cx="8598695" cy="3681761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</p:pic>
      <p:pic>
        <p:nvPicPr>
          <p:cNvPr id="1026" name="Picture 2" descr="https://upload.wikimedia.org/wikipedia/commons/4/45/Radula_diagram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24" y="908719"/>
            <a:ext cx="3438405" cy="5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 – domácí zástupci</a:t>
            </a:r>
            <a:endParaRPr lang="cs-CZ" b="1" dirty="0"/>
          </a:p>
        </p:txBody>
      </p:sp>
      <p:sp>
        <p:nvSpPr>
          <p:cNvPr id="6" name="Svislý svitek 5"/>
          <p:cNvSpPr/>
          <p:nvPr/>
        </p:nvSpPr>
        <p:spPr>
          <a:xfrm>
            <a:off x="107504" y="955648"/>
            <a:ext cx="4536504" cy="3024336"/>
          </a:xfrm>
          <a:prstGeom prst="verticalScroll">
            <a:avLst>
              <a:gd name="adj" fmla="val 59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Hlemýžď zahradní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vislý svitek 8"/>
          <p:cNvSpPr/>
          <p:nvPr/>
        </p:nvSpPr>
        <p:spPr>
          <a:xfrm>
            <a:off x="4644008" y="963616"/>
            <a:ext cx="4320480" cy="3024336"/>
          </a:xfrm>
          <a:prstGeom prst="verticalScroll">
            <a:avLst>
              <a:gd name="adj" fmla="val 5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Slimák největší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vislý svitek 9"/>
          <p:cNvSpPr/>
          <p:nvPr/>
        </p:nvSpPr>
        <p:spPr>
          <a:xfrm>
            <a:off x="4716016" y="3895668"/>
            <a:ext cx="4248472" cy="2845700"/>
          </a:xfrm>
          <a:prstGeom prst="verticalScroll">
            <a:avLst>
              <a:gd name="adj" fmla="val 53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Plzák španělský</a:t>
            </a: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Výsledek obrázku pro Slimák největš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4914766" y="1534988"/>
            <a:ext cx="3778963" cy="22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 bwMode="auto">
          <a:xfrm>
            <a:off x="4950770" y="4451390"/>
            <a:ext cx="3778963" cy="22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vislý svitek 12"/>
          <p:cNvSpPr/>
          <p:nvPr/>
        </p:nvSpPr>
        <p:spPr>
          <a:xfrm>
            <a:off x="162376" y="3806350"/>
            <a:ext cx="4536504" cy="3024336"/>
          </a:xfrm>
          <a:prstGeom prst="verticalScroll">
            <a:avLst>
              <a:gd name="adj" fmla="val 59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Okružák ploský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8" y="1584314"/>
            <a:ext cx="3269940" cy="21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Výsledek obrázku pro okružák plosk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 b="20645"/>
          <a:stretch/>
        </p:blipFill>
        <p:spPr bwMode="auto">
          <a:xfrm>
            <a:off x="378857" y="4509121"/>
            <a:ext cx="410354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 – světoví zástupci</a:t>
            </a:r>
            <a:endParaRPr lang="cs-CZ" b="1" dirty="0"/>
          </a:p>
        </p:txBody>
      </p:sp>
      <p:sp>
        <p:nvSpPr>
          <p:cNvPr id="6" name="Svislý svitek 5"/>
          <p:cNvSpPr/>
          <p:nvPr/>
        </p:nvSpPr>
        <p:spPr>
          <a:xfrm>
            <a:off x="90368" y="925951"/>
            <a:ext cx="4536504" cy="4519273"/>
          </a:xfrm>
          <a:prstGeom prst="verticalScroll">
            <a:avLst>
              <a:gd name="adj" fmla="val 2676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Oblovka (</a:t>
            </a:r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Achatina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plž světa,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žije v tropické Africe,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ýložravec,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elká rozmnožovací schopnost,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svůj domov je škůdce,</a:t>
            </a:r>
          </a:p>
          <a:p>
            <a:pPr algn="ctr"/>
            <a:endParaRPr lang="cs-CZ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vislý svitek 8"/>
          <p:cNvSpPr/>
          <p:nvPr/>
        </p:nvSpPr>
        <p:spPr>
          <a:xfrm>
            <a:off x="4499992" y="955648"/>
            <a:ext cx="4567352" cy="5633736"/>
          </a:xfrm>
          <a:prstGeom prst="verticalScroll">
            <a:avLst>
              <a:gd name="adj" fmla="val 581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Homolice (</a:t>
            </a:r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Conus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Nejjedovatější plž světa,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žije v teplých mořích,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Většina druhů loví pomocí „harpuny“, nebo některé používají „síť“.</a:t>
            </a: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4" y="4763352"/>
            <a:ext cx="4005087" cy="16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ýsledek obrázku pro oblo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1" y="2708919"/>
            <a:ext cx="3944134" cy="26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homo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4" y="2636913"/>
            <a:ext cx="3534248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Výsledek obrázku pro surmovk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21777" r="8960" b="26583"/>
          <a:stretch/>
        </p:blipFill>
        <p:spPr bwMode="auto">
          <a:xfrm>
            <a:off x="251520" y="5559928"/>
            <a:ext cx="2232248" cy="12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3769" y="566605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Surmovka vražedná </a:t>
            </a:r>
            <a:r>
              <a:rPr lang="cs-CZ" dirty="0" smtClean="0"/>
              <a:t>(JV Asie)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EXTRA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Nahožábří</a:t>
            </a:r>
            <a:r>
              <a:rPr lang="cs-CZ" dirty="0" smtClean="0">
                <a:solidFill>
                  <a:schemeClr val="bg1"/>
                </a:solidFill>
              </a:rPr>
              <a:t> plži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hermiss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8059823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hromodo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9" y="1484784"/>
            <a:ext cx="7833391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hylli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0777"/>
            <a:ext cx="7236297" cy="5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lossodo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1" y="1700808"/>
            <a:ext cx="9186901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181</Words>
  <Application>Microsoft Office PowerPoint</Application>
  <PresentationFormat>Předvádění na obrazovce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MĚKKÝŠI</vt:lpstr>
      <vt:lpstr>MĚKKÝŠI</vt:lpstr>
      <vt:lpstr>PLŽI slovensky ULITNÍKY</vt:lpstr>
      <vt:lpstr>PLŽI</vt:lpstr>
      <vt:lpstr>PLŽI</vt:lpstr>
      <vt:lpstr>PLŽI – domácí zástupci</vt:lpstr>
      <vt:lpstr>PLŽI – světoví zástupci</vt:lpstr>
      <vt:lpstr>EXTRA Nahožábří plži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B410a-NTB</dc:creator>
  <cp:lastModifiedBy>B410a-NTB</cp:lastModifiedBy>
  <cp:revision>26</cp:revision>
  <dcterms:created xsi:type="dcterms:W3CDTF">2018-03-07T20:22:07Z</dcterms:created>
  <dcterms:modified xsi:type="dcterms:W3CDTF">2018-03-11T21:04:33Z</dcterms:modified>
</cp:coreProperties>
</file>