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0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3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88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55A2-E421-432D-AD0A-04A64323F66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EC97-86A2-4E04-99CC-CA028748D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5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hkY_G4ofw&amp;t=60s" TargetMode="External"/><Relationship Id="rId2" Type="http://schemas.openxmlformats.org/officeDocument/2006/relationships/hyperlink" Target="https://www.onetv.cz/detail/nechutne-video-chobotnice-ozila-primo-na-taliri-v-restaurac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0FAigcTTrjA&amp;t=35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bEo0-0_oL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thoughtblogs.com/pharyngula/files/2014/11/ancient_cephalopods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soukal.eu/inpage/sepiova-kost-prava-prirodni/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DE2DOICu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x8MBnylpP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rgonau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Georges_Cuv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796" y="4462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cs-CZ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br>
              <a:rPr lang="cs-CZ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angl. CEPHALOPODS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458055" y="5373216"/>
            <a:ext cx="6512768" cy="1152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Určeno pro 6. roč. ZŠ</a:t>
            </a:r>
          </a:p>
          <a:p>
            <a:r>
              <a:rPr lang="cs-CZ" sz="2000" dirty="0" smtClean="0"/>
              <a:t>Vytvořeno pro potřeby distančního vzdělávání v době epidemie COVID-19 </a:t>
            </a:r>
            <a:endParaRPr lang="cs-CZ" sz="2000" dirty="0"/>
          </a:p>
        </p:txBody>
      </p:sp>
      <p:pic>
        <p:nvPicPr>
          <p:cNvPr id="2050" name="Picture 2" descr="Image result for cephalop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2" b="33523"/>
          <a:stretch/>
        </p:blipFill>
        <p:spPr bwMode="auto">
          <a:xfrm>
            <a:off x="2771800" y="1772816"/>
            <a:ext cx="2592288" cy="13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ephalopo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7" t="38063" r="21353" b="37937"/>
          <a:stretch/>
        </p:blipFill>
        <p:spPr bwMode="auto">
          <a:xfrm>
            <a:off x="5038304" y="2362103"/>
            <a:ext cx="4218885" cy="26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ephalop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122">
            <a:off x="-1056743" y="1525064"/>
            <a:ext cx="5472608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9923" y="203893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OLIHNĚ, KALAMÁRY, KRAKATICE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Squid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8104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SÉPIE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Cuttlefish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245453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CHOBOTNICE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Octopus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 - Zástupci</a:t>
            </a:r>
            <a:endParaRPr lang="cs-CZ" sz="4000" dirty="0"/>
          </a:p>
        </p:txBody>
      </p:sp>
      <p:sp>
        <p:nvSpPr>
          <p:cNvPr id="4" name="Popisek se šipkou doleva 3"/>
          <p:cNvSpPr/>
          <p:nvPr/>
        </p:nvSpPr>
        <p:spPr>
          <a:xfrm>
            <a:off x="5076056" y="1700808"/>
            <a:ext cx="3168352" cy="4176464"/>
          </a:xfrm>
          <a:prstGeom prst="leftArrowCallout">
            <a:avLst>
              <a:gd name="adj1" fmla="val 25000"/>
              <a:gd name="adj2" fmla="val 25000"/>
              <a:gd name="adj3" fmla="val 21614"/>
              <a:gd name="adj4" fmla="val 72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každému druhu zjistit čím je typický – vypsat do sešitu nebo přímo vložit do této prezentace i s obrázkem</a:t>
            </a:r>
            <a:endParaRPr lang="cs-CZ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12" y="2132856"/>
            <a:ext cx="648687" cy="5760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Chobotnice obecná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Chobotnice kroužkovaná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Sépie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Vampýrovka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Loděnka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Argonaut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Kalmar </a:t>
            </a:r>
            <a:r>
              <a:rPr lang="cs-CZ" dirty="0" err="1" smtClean="0">
                <a:solidFill>
                  <a:schemeClr val="bg1"/>
                </a:solidFill>
              </a:rPr>
              <a:t>Hamiltonův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Krakatice obrovská</a:t>
            </a:r>
          </a:p>
        </p:txBody>
      </p:sp>
    </p:spTree>
    <p:extLst>
      <p:ext uri="{BB962C8B-B14F-4D97-AF65-F5344CB8AC3E}">
        <p14:creationId xmlns:p14="http://schemas.microsoft.com/office/powerpoint/2010/main" val="21662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04"/>
            <a:ext cx="8229600" cy="82980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Když zadáte na </a:t>
            </a:r>
            <a:r>
              <a:rPr lang="cs-CZ" sz="2800" dirty="0" err="1" smtClean="0">
                <a:solidFill>
                  <a:schemeClr val="bg1"/>
                </a:solidFill>
              </a:rPr>
              <a:t>YouTube</a:t>
            </a:r>
            <a:r>
              <a:rPr lang="cs-CZ" sz="2800" dirty="0" smtClean="0">
                <a:solidFill>
                  <a:schemeClr val="bg1"/>
                </a:solidFill>
              </a:rPr>
              <a:t> česky „chobotnice“, tak většina videí je o jídle </a:t>
            </a:r>
            <a:r>
              <a:rPr lang="cs-CZ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 Mnohem více poučných videí o hlavonožcích je v angličtině.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Nicméně, dle zájmu si můžete udělat pitvu chobotnice – mrazené nebo konzervované </a:t>
            </a:r>
            <a:r>
              <a:rPr lang="cs-CZ" sz="2000" dirty="0" smtClean="0">
                <a:solidFill>
                  <a:schemeClr val="bg1"/>
                </a:solidFill>
              </a:rPr>
              <a:t>(to není vtip)</a:t>
            </a:r>
          </a:p>
          <a:p>
            <a:r>
              <a:rPr lang="cs-CZ" sz="28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cs-CZ" sz="2800" dirty="0">
                <a:solidFill>
                  <a:schemeClr val="bg1"/>
                </a:solidFill>
                <a:hlinkClick r:id="rId2"/>
              </a:rPr>
              <a:t>://www.onetv.cz/detail/nechutne-video-chobotnice-ozila-primo-na-taliri-v-restauraci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9192"/>
            <a:ext cx="4392488" cy="24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pisek se šipkou doleva 3"/>
          <p:cNvSpPr/>
          <p:nvPr/>
        </p:nvSpPr>
        <p:spPr>
          <a:xfrm>
            <a:off x="4860032" y="4099192"/>
            <a:ext cx="1872208" cy="2507296"/>
          </a:xfrm>
          <a:prstGeom prst="leftArrowCallout">
            <a:avLst>
              <a:gd name="adj1" fmla="val 25000"/>
              <a:gd name="adj2" fmla="val 25000"/>
              <a:gd name="adj3" fmla="val 17157"/>
              <a:gd name="adj4" fmla="val 78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YouTube</a:t>
            </a:r>
            <a:r>
              <a:rPr lang="cs-CZ" dirty="0" smtClean="0"/>
              <a:t>:</a:t>
            </a:r>
          </a:p>
          <a:p>
            <a:pPr algn="ctr"/>
            <a:r>
              <a:rPr lang="cs-CZ" b="1" dirty="0"/>
              <a:t>Přiletěli hlavonožci z vesmíru? - Proč to řešíme? #345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248" y="1124744"/>
            <a:ext cx="8229600" cy="247687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mají velkou hlavu a na ní dobře vyvinuté oči (tzv. komorové oko jako lidé)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Oko Krakatice obrovské je největším okem v živočišné říši</a:t>
            </a:r>
          </a:p>
        </p:txBody>
      </p:sp>
      <p:pic>
        <p:nvPicPr>
          <p:cNvPr id="3074" name="Picture 2" descr="Image result for eye collossal squ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5632624" cy="316835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pisek se šipkou doprava 4"/>
          <p:cNvSpPr/>
          <p:nvPr/>
        </p:nvSpPr>
        <p:spPr>
          <a:xfrm>
            <a:off x="1547664" y="3573016"/>
            <a:ext cx="2304256" cy="2448272"/>
          </a:xfrm>
          <a:prstGeom prst="rightArrowCallout">
            <a:avLst>
              <a:gd name="adj1" fmla="val 25000"/>
              <a:gd name="adj2" fmla="val 25000"/>
              <a:gd name="adj3" fmla="val 20283"/>
              <a:gd name="adj4" fmla="val 73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Podívej se na video </a:t>
            </a:r>
            <a:r>
              <a:rPr lang="cs-CZ" b="1" u="sng" dirty="0" err="1"/>
              <a:t>World's</a:t>
            </a:r>
            <a:r>
              <a:rPr lang="cs-CZ" b="1" u="sng" dirty="0"/>
              <a:t> </a:t>
            </a:r>
            <a:r>
              <a:rPr lang="cs-CZ" b="1" u="sng" dirty="0" err="1"/>
              <a:t>Biggest</a:t>
            </a:r>
            <a:r>
              <a:rPr lang="cs-CZ" b="1" u="sng" dirty="0"/>
              <a:t> </a:t>
            </a:r>
            <a:r>
              <a:rPr lang="cs-CZ" b="1" u="sng" dirty="0" err="1"/>
              <a:t>Eyeball</a:t>
            </a:r>
            <a:endParaRPr lang="cs-CZ" b="1" u="sng" dirty="0"/>
          </a:p>
          <a:p>
            <a:pPr algn="ctr"/>
            <a:r>
              <a:rPr lang="cs-CZ" dirty="0"/>
              <a:t>Na </a:t>
            </a:r>
            <a:r>
              <a:rPr lang="cs-CZ" b="1" dirty="0" err="1"/>
              <a:t>YouTube</a:t>
            </a:r>
            <a:r>
              <a:rPr lang="cs-CZ" dirty="0"/>
              <a:t> a přemýšlej proč potřebuje Krakatice tak velké oko?</a:t>
            </a:r>
          </a:p>
        </p:txBody>
      </p:sp>
    </p:spTree>
    <p:extLst>
      <p:ext uri="{BB962C8B-B14F-4D97-AF65-F5344CB8AC3E}">
        <p14:creationId xmlns:p14="http://schemas.microsoft.com/office/powerpoint/2010/main" val="4243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836712"/>
            <a:ext cx="6995120" cy="57606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Všechno jsou to bez výjimky mořští predátoři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Mají zobákovitá ústa obklopena chapadly s přísavkami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Chapadly loví kořist a pak ji usmrcují jedovatými zobákovitými čelistmi (nemá to sílu kostěných zubů, proto musí mít jed) – POZOR! Ten rohovinový zobák NEVYPADÁ rozhodně tak, jak je zobrazen ve filmu Piráti z Karibiku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YouTube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b="1" u="sng" dirty="0" err="1">
                <a:solidFill>
                  <a:schemeClr val="bg1"/>
                </a:solidFill>
              </a:rPr>
              <a:t>Dead</a:t>
            </a:r>
            <a:r>
              <a:rPr lang="cs-CZ" sz="2400" b="1" u="sng" dirty="0">
                <a:solidFill>
                  <a:schemeClr val="bg1"/>
                </a:solidFill>
              </a:rPr>
              <a:t> </a:t>
            </a:r>
            <a:r>
              <a:rPr lang="cs-CZ" sz="2400" b="1" u="sng" dirty="0" err="1">
                <a:solidFill>
                  <a:schemeClr val="bg1"/>
                </a:solidFill>
              </a:rPr>
              <a:t>Mans</a:t>
            </a:r>
            <a:r>
              <a:rPr lang="cs-CZ" sz="2400" b="1" u="sng" dirty="0">
                <a:solidFill>
                  <a:schemeClr val="bg1"/>
                </a:solidFill>
              </a:rPr>
              <a:t> </a:t>
            </a:r>
            <a:r>
              <a:rPr lang="cs-CZ" sz="2400" b="1" u="sng" dirty="0" err="1">
                <a:solidFill>
                  <a:schemeClr val="bg1"/>
                </a:solidFill>
              </a:rPr>
              <a:t>Chest</a:t>
            </a:r>
            <a:r>
              <a:rPr lang="cs-CZ" sz="2400" b="1" u="sng" dirty="0">
                <a:solidFill>
                  <a:schemeClr val="bg1"/>
                </a:solidFill>
              </a:rPr>
              <a:t>: KRAKEN!!!!!!!! </a:t>
            </a:r>
            <a:r>
              <a:rPr lang="cs-CZ" sz="2400" b="1" u="sng" dirty="0" err="1" smtClean="0">
                <a:solidFill>
                  <a:schemeClr val="bg1"/>
                </a:solidFill>
              </a:rPr>
              <a:t>Scene</a:t>
            </a:r>
            <a:r>
              <a:rPr lang="cs-CZ" sz="2400" b="1" u="sng" dirty="0" smtClean="0">
                <a:solidFill>
                  <a:schemeClr val="bg1"/>
                </a:solidFill>
              </a:rPr>
              <a:t>)</a:t>
            </a:r>
            <a:endParaRPr lang="cs-CZ" sz="2400" b="1" u="sng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Popisek se šipkou doleva 3"/>
          <p:cNvSpPr/>
          <p:nvPr/>
        </p:nvSpPr>
        <p:spPr>
          <a:xfrm>
            <a:off x="6553808" y="548680"/>
            <a:ext cx="1691680" cy="1512168"/>
          </a:xfrm>
          <a:prstGeom prst="leftArrowCallout">
            <a:avLst>
              <a:gd name="adj1" fmla="val 26081"/>
              <a:gd name="adj2" fmla="val 25000"/>
              <a:gd name="adj3" fmla="val 16352"/>
              <a:gd name="adj4" fmla="val 77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Zjisti, co loví jednotlivé druhy hlavonožců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octopus mo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5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9862" r="4651" b="4134"/>
          <a:stretch/>
        </p:blipFill>
        <p:spPr>
          <a:xfrm>
            <a:off x="57263" y="4841252"/>
            <a:ext cx="1850441" cy="19341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845024"/>
          </a:xfrm>
        </p:spPr>
        <p:txBody>
          <a:bodyPr/>
          <a:lstStyle/>
          <a:p>
            <a:pPr>
              <a:spcAft>
                <a:spcPts val="9000"/>
              </a:spcAft>
            </a:pPr>
            <a:r>
              <a:rPr lang="cs-CZ" dirty="0" smtClean="0">
                <a:solidFill>
                  <a:schemeClr val="bg1"/>
                </a:solidFill>
              </a:rPr>
              <a:t>Sépie, Kalmaři a Krakatice mají 10 chapadel (8 stejně dlouhých a 2 nejdelší „vysunovací“)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Chobotnice mají 8 chapadel a           Loděnky dokonce až 90 krátkých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7637">
            <a:off x="4763775" y="1123800"/>
            <a:ext cx="3963589" cy="30713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801">
            <a:off x="395869" y="2019148"/>
            <a:ext cx="4752528" cy="28218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99392"/>
            <a:ext cx="2099439" cy="15514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915648" cy="22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76490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Plavou vždy jenom dozadu (proti chapadlům)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Využívají „tryskový pohon“ – vodu nasávají do plášťové dutiny </a:t>
            </a:r>
            <a:r>
              <a:rPr lang="cs-CZ" sz="2400" dirty="0" smtClean="0">
                <a:solidFill>
                  <a:schemeClr val="bg1"/>
                </a:solidFill>
              </a:rPr>
              <a:t>(prostor mezi pláštěm a vlastním tělem)</a:t>
            </a:r>
            <a:r>
              <a:rPr lang="cs-CZ" dirty="0" smtClean="0">
                <a:solidFill>
                  <a:schemeClr val="bg1"/>
                </a:solidFill>
              </a:rPr>
              <a:t> a prudce jí vystřikují z nálevky (sifon) umístěné ve spodní části těla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29226" b="7210"/>
          <a:stretch/>
        </p:blipFill>
        <p:spPr bwMode="auto">
          <a:xfrm>
            <a:off x="4211960" y="3017195"/>
            <a:ext cx="4752528" cy="36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pisek se šipkou doprava 4"/>
          <p:cNvSpPr/>
          <p:nvPr/>
        </p:nvSpPr>
        <p:spPr>
          <a:xfrm>
            <a:off x="2627784" y="4293096"/>
            <a:ext cx="1728192" cy="1008112"/>
          </a:xfrm>
          <a:prstGeom prst="rightArrowCallout">
            <a:avLst>
              <a:gd name="adj1" fmla="val 25000"/>
              <a:gd name="adj2" fmla="val 25000"/>
              <a:gd name="adj3" fmla="val 15720"/>
              <a:gd name="adj4" fmla="val 79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YouTube</a:t>
            </a:r>
            <a:r>
              <a:rPr lang="cs-CZ" dirty="0" smtClean="0"/>
              <a:t>:</a:t>
            </a:r>
          </a:p>
          <a:p>
            <a:pPr algn="ctr"/>
            <a:r>
              <a:rPr lang="cs-CZ" b="1" dirty="0" err="1" smtClean="0"/>
              <a:t>Octopus</a:t>
            </a:r>
            <a:r>
              <a:rPr lang="cs-CZ" b="1" dirty="0" smtClean="0"/>
              <a:t> Jet </a:t>
            </a:r>
            <a:r>
              <a:rPr lang="cs-CZ" b="1" dirty="0" err="1" smtClean="0"/>
              <a:t>Propulsion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0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 Can you spot the hidden octopus concealed in this image of a coral reef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19044"/>
            <a:ext cx="3192384" cy="23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pic>
        <p:nvPicPr>
          <p:cNvPr id="1026" name="Picture 2" descr="TONM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55142"/>
            <a:ext cx="1608208" cy="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852937"/>
            <a:ext cx="776921" cy="1368152"/>
          </a:xfrm>
          <a:prstGeom prst="rect">
            <a:avLst/>
          </a:prstGeom>
        </p:spPr>
      </p:pic>
      <p:pic>
        <p:nvPicPr>
          <p:cNvPr id="1028" name="Picture 4" descr="Octop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8" y="4974287"/>
            <a:ext cx="3358152" cy="18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pisek se šipkou doleva 5"/>
          <p:cNvSpPr/>
          <p:nvPr/>
        </p:nvSpPr>
        <p:spPr>
          <a:xfrm>
            <a:off x="3131840" y="5229200"/>
            <a:ext cx="1368152" cy="1368152"/>
          </a:xfrm>
          <a:prstGeom prst="leftArrowCallout">
            <a:avLst>
              <a:gd name="adj1" fmla="val 25000"/>
              <a:gd name="adj2" fmla="val 25000"/>
              <a:gd name="adj3" fmla="val 11697"/>
              <a:gd name="adj4" fmla="val 82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Chobotnice se zakryla mušlemi před žralokem</a:t>
            </a:r>
            <a:endParaRPr lang="cs-CZ" sz="1600" dirty="0"/>
          </a:p>
        </p:txBody>
      </p:sp>
      <p:sp>
        <p:nvSpPr>
          <p:cNvPr id="7" name="Popisek se šipkou doprava 6"/>
          <p:cNvSpPr/>
          <p:nvPr/>
        </p:nvSpPr>
        <p:spPr>
          <a:xfrm>
            <a:off x="4878304" y="5616308"/>
            <a:ext cx="1368152" cy="720080"/>
          </a:xfrm>
          <a:prstGeom prst="rightArrowCallout">
            <a:avLst>
              <a:gd name="adj1" fmla="val 20767"/>
              <a:gd name="adj2" fmla="val 25000"/>
              <a:gd name="adj3" fmla="val 16329"/>
              <a:gd name="adj4" fmla="val 87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Najdi chobotnici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4"/>
            <a:ext cx="7283152" cy="496855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Mají měkké tělo a proto si ho v dávných dobách chránili ulitou jako jiní měkkýši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Jenomže všichni </a:t>
            </a:r>
            <a:r>
              <a:rPr lang="cs-CZ" sz="2800" dirty="0" smtClean="0">
                <a:solidFill>
                  <a:schemeClr val="bg1"/>
                </a:solidFill>
              </a:rPr>
              <a:t>(krom </a:t>
            </a:r>
            <a:r>
              <a:rPr lang="cs-CZ" sz="2800" b="1" dirty="0" smtClean="0">
                <a:solidFill>
                  <a:schemeClr val="bg1"/>
                </a:solidFill>
              </a:rPr>
              <a:t>Loděnek</a:t>
            </a:r>
            <a:r>
              <a:rPr lang="cs-CZ" sz="2800" dirty="0" smtClean="0">
                <a:solidFill>
                  <a:schemeClr val="bg1"/>
                </a:solidFill>
              </a:rPr>
              <a:t>) </a:t>
            </a:r>
            <a:r>
              <a:rPr lang="cs-CZ" dirty="0" smtClean="0">
                <a:solidFill>
                  <a:schemeClr val="bg1"/>
                </a:solidFill>
              </a:rPr>
              <a:t>vyhynuli a dnes žádnou pevnou ochranu těla nemají (sépie mají vápenatou destičku uvnitř těla – „</a:t>
            </a:r>
            <a:r>
              <a:rPr lang="cs-CZ" b="1" dirty="0" smtClean="0">
                <a:solidFill>
                  <a:schemeClr val="bg1"/>
                </a:solidFill>
              </a:rPr>
              <a:t>sépiová kost“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proto se všichni schovávají v dutinách </a:t>
            </a:r>
            <a:r>
              <a:rPr lang="cs-CZ" sz="2800" dirty="0" smtClean="0">
                <a:solidFill>
                  <a:schemeClr val="bg1"/>
                </a:solidFill>
              </a:rPr>
              <a:t>(chobotnice) </a:t>
            </a:r>
            <a:r>
              <a:rPr lang="cs-CZ" dirty="0" smtClean="0">
                <a:solidFill>
                  <a:schemeClr val="bg1"/>
                </a:solidFill>
              </a:rPr>
              <a:t>nebo v hlubinách </a:t>
            </a:r>
            <a:r>
              <a:rPr lang="cs-CZ" sz="2800" dirty="0" smtClean="0">
                <a:solidFill>
                  <a:schemeClr val="bg1"/>
                </a:solidFill>
              </a:rPr>
              <a:t>(krakatice)</a:t>
            </a:r>
          </a:p>
        </p:txBody>
      </p:sp>
    </p:spTree>
    <p:extLst>
      <p:ext uri="{BB962C8B-B14F-4D97-AF65-F5344CB8AC3E}">
        <p14:creationId xmlns:p14="http://schemas.microsoft.com/office/powerpoint/2010/main" val="39860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Oběhová soustava: </a:t>
            </a:r>
            <a:r>
              <a:rPr lang="cs-CZ" dirty="0" smtClean="0">
                <a:solidFill>
                  <a:srgbClr val="FF0000"/>
                </a:solidFill>
              </a:rPr>
              <a:t>zjisti a dopiš přímo sem, v </a:t>
            </a:r>
            <a:r>
              <a:rPr lang="cs-CZ" b="1" dirty="0" smtClean="0">
                <a:solidFill>
                  <a:srgbClr val="FF0000"/>
                </a:solidFill>
              </a:rPr>
              <a:t>čem se odlišuje </a:t>
            </a:r>
            <a:r>
              <a:rPr lang="cs-CZ" dirty="0" smtClean="0">
                <a:solidFill>
                  <a:srgbClr val="FF0000"/>
                </a:solidFill>
              </a:rPr>
              <a:t>od ostatních měkkýšů a jak je to s jejich </a:t>
            </a:r>
            <a:r>
              <a:rPr lang="cs-CZ" b="1" dirty="0" smtClean="0">
                <a:solidFill>
                  <a:srgbClr val="FF0000"/>
                </a:solidFill>
              </a:rPr>
              <a:t>srdce</a:t>
            </a:r>
            <a:r>
              <a:rPr lang="cs-CZ" dirty="0" smtClean="0">
                <a:solidFill>
                  <a:srgbClr val="FF0000"/>
                </a:solidFill>
              </a:rPr>
              <a:t>m (některé druhy mají dokonce víc srdcí! – kolik?) + </a:t>
            </a:r>
            <a:r>
              <a:rPr lang="cs-CZ" b="1" dirty="0" smtClean="0">
                <a:solidFill>
                  <a:srgbClr val="FF0000"/>
                </a:solidFill>
              </a:rPr>
              <a:t>obrázek stavby těla</a:t>
            </a:r>
          </a:p>
        </p:txBody>
      </p:sp>
    </p:spTree>
    <p:extLst>
      <p:ext uri="{BB962C8B-B14F-4D97-AF65-F5344CB8AC3E}">
        <p14:creationId xmlns:p14="http://schemas.microsoft.com/office/powerpoint/2010/main" val="34525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899" y="1052736"/>
            <a:ext cx="6632373" cy="554461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dirty="0" smtClean="0">
                <a:solidFill>
                  <a:schemeClr val="bg1"/>
                </a:solidFill>
              </a:rPr>
              <a:t>Jsou považování za nejinteligentnější bezobratlovce </a:t>
            </a:r>
            <a:r>
              <a:rPr lang="cs-CZ" sz="2400" dirty="0" smtClean="0">
                <a:solidFill>
                  <a:schemeClr val="bg1"/>
                </a:solidFill>
              </a:rPr>
              <a:t>(živočichové bez kostí) </a:t>
            </a:r>
            <a:r>
              <a:rPr lang="cs-CZ" dirty="0" smtClean="0">
                <a:solidFill>
                  <a:schemeClr val="bg1"/>
                </a:solidFill>
              </a:rPr>
              <a:t>- IQ chobotnice se pohybuje minimálně na úrovni slepeckého psa</a:t>
            </a:r>
          </a:p>
          <a:p>
            <a:pPr>
              <a:spcAft>
                <a:spcPts val="1800"/>
              </a:spcAft>
            </a:pPr>
            <a:r>
              <a:rPr lang="cs-CZ" dirty="0" smtClean="0">
                <a:solidFill>
                  <a:schemeClr val="bg1"/>
                </a:solidFill>
              </a:rPr>
              <a:t>Dokáží měnit barvu pokožky podle nálady nebo se dokonale maskovat</a:t>
            </a:r>
          </a:p>
          <a:p>
            <a:pPr>
              <a:spcAft>
                <a:spcPts val="1800"/>
              </a:spcAft>
            </a:pPr>
            <a:r>
              <a:rPr lang="cs-CZ" dirty="0" smtClean="0">
                <a:solidFill>
                  <a:schemeClr val="bg1"/>
                </a:solidFill>
              </a:rPr>
              <a:t>V případě ohrožení vypouštějí inkoustový oblak, který je skryje (není jedovatý)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1802907" cy="2664296"/>
          </a:xfrm>
          <a:prstGeom prst="rect">
            <a:avLst/>
          </a:prstGeom>
        </p:spPr>
      </p:pic>
      <p:sp>
        <p:nvSpPr>
          <p:cNvPr id="5" name="Rámeček 4"/>
          <p:cNvSpPr/>
          <p:nvPr/>
        </p:nvSpPr>
        <p:spPr>
          <a:xfrm>
            <a:off x="6623600" y="2996952"/>
            <a:ext cx="2448272" cy="1872208"/>
          </a:xfrm>
          <a:prstGeom prst="frame">
            <a:avLst>
              <a:gd name="adj1" fmla="val 4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YouTube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 tooltip="Can Cuttlefish camouflage in a living room? | Richard Hammond's Miracles of Nature - BBC"/>
              </a:rPr>
              <a:t>Can Cuttlefish camouflage in a living room? | Richard Hammond's Miracles of Nature - BBC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Rámeček 5"/>
          <p:cNvSpPr/>
          <p:nvPr/>
        </p:nvSpPr>
        <p:spPr>
          <a:xfrm>
            <a:off x="6210211" y="5589240"/>
            <a:ext cx="2106205" cy="1008112"/>
          </a:xfrm>
          <a:prstGeom prst="frame">
            <a:avLst>
              <a:gd name="adj1" fmla="val 4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YouTube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hlinkClick r:id="rId4"/>
              </a:rPr>
              <a:t>Octopus shoots ink at camera!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ctopus ba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5174" b="10317"/>
          <a:stretch/>
        </p:blipFill>
        <p:spPr bwMode="auto">
          <a:xfrm>
            <a:off x="5827482" y="1052736"/>
            <a:ext cx="331651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7488832" cy="583264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Vývin je přímý </a:t>
            </a:r>
            <a:r>
              <a:rPr lang="cs-CZ" sz="2800" dirty="0" smtClean="0">
                <a:solidFill>
                  <a:schemeClr val="bg1"/>
                </a:solidFill>
              </a:rPr>
              <a:t>(žádná larva) </a:t>
            </a:r>
            <a:r>
              <a:rPr lang="cs-CZ" dirty="0" smtClean="0">
                <a:solidFill>
                  <a:schemeClr val="bg1"/>
                </a:solidFill>
              </a:rPr>
              <a:t>a oplození je vnitřní – samci používají tzv. </a:t>
            </a:r>
            <a:r>
              <a:rPr lang="cs-CZ" dirty="0" err="1" smtClean="0">
                <a:solidFill>
                  <a:schemeClr val="bg1"/>
                </a:solidFill>
              </a:rPr>
              <a:t>hektokotylové</a:t>
            </a:r>
            <a:r>
              <a:rPr lang="cs-CZ" dirty="0" smtClean="0">
                <a:solidFill>
                  <a:schemeClr val="bg1"/>
                </a:solidFill>
              </a:rPr>
              <a:t> chapadlo (jako penis)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Samice většinou po vylíhnutí vajíček hyne (protože během jejich hlídání nejí) a samečci většinou hynou hned po oplození samičky (často proto, že je hladová samice sežere – sexuální kanibalismus)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Zajímavost: </a:t>
            </a:r>
            <a:r>
              <a:rPr lang="cs-CZ" sz="2800" dirty="0">
                <a:solidFill>
                  <a:schemeClr val="bg1"/>
                </a:solidFill>
                <a:hlinkClick r:id="rId3" tooltip="Argonaut"/>
              </a:rPr>
              <a:t>Argonaut</a:t>
            </a:r>
            <a:r>
              <a:rPr lang="cs-CZ" sz="2800" dirty="0">
                <a:solidFill>
                  <a:schemeClr val="bg1"/>
                </a:solidFill>
              </a:rPr>
              <a:t> se vyznačuje dlouhým </a:t>
            </a:r>
            <a:r>
              <a:rPr lang="cs-CZ" sz="2800" dirty="0" err="1">
                <a:solidFill>
                  <a:schemeClr val="bg1"/>
                </a:solidFill>
              </a:rPr>
              <a:t>hektokotylovým</a:t>
            </a:r>
            <a:r>
              <a:rPr lang="cs-CZ" sz="2800" dirty="0">
                <a:solidFill>
                  <a:schemeClr val="bg1"/>
                </a:solidFill>
              </a:rPr>
              <a:t> ramenem, které používá k přenosu spermií. Toto rameno se během páření odděluje a je schopné volného pohybu v moři a žije ještě dlouho uvnitř samice. (To zmýlilo i francouzského přírodovědce </a:t>
            </a:r>
            <a:r>
              <a:rPr lang="cs-CZ" sz="2800" dirty="0" err="1">
                <a:solidFill>
                  <a:schemeClr val="bg1"/>
                </a:solidFill>
                <a:hlinkClick r:id="rId4" tooltip="Georges Cuvier"/>
              </a:rPr>
              <a:t>Cuviera</a:t>
            </a:r>
            <a:r>
              <a:rPr lang="cs-CZ" sz="2800" dirty="0">
                <a:solidFill>
                  <a:schemeClr val="bg1"/>
                </a:solidFill>
              </a:rPr>
              <a:t>, který je popsal jako cizopasného červa pod jménem </a:t>
            </a:r>
            <a:r>
              <a:rPr lang="cs-CZ" sz="2800" i="1" dirty="0" err="1" smtClean="0">
                <a:solidFill>
                  <a:schemeClr val="bg1"/>
                </a:solidFill>
              </a:rPr>
              <a:t>Hectocotylus</a:t>
            </a:r>
            <a:r>
              <a:rPr lang="cs-CZ" sz="2800" dirty="0" smtClean="0">
                <a:solidFill>
                  <a:schemeClr val="bg1"/>
                </a:solidFill>
              </a:rPr>
              <a:t>). </a:t>
            </a:r>
            <a:r>
              <a:rPr lang="cs-CZ" sz="2800" dirty="0">
                <a:solidFill>
                  <a:schemeClr val="bg1"/>
                </a:solidFill>
              </a:rPr>
              <a:t>Na rozdíl od mnoha jiných hlavonožců se samice argonautů mohou pářit vícekrát, zatímco samec jen </a:t>
            </a:r>
            <a:r>
              <a:rPr lang="cs-CZ" sz="2800" dirty="0" smtClean="0">
                <a:solidFill>
                  <a:schemeClr val="bg1"/>
                </a:solidFill>
              </a:rPr>
              <a:t>jednou</a:t>
            </a:r>
          </a:p>
        </p:txBody>
      </p:sp>
      <p:sp>
        <p:nvSpPr>
          <p:cNvPr id="4" name="Šipka doleva 3"/>
          <p:cNvSpPr/>
          <p:nvPr/>
        </p:nvSpPr>
        <p:spPr>
          <a:xfrm>
            <a:off x="7164288" y="4087344"/>
            <a:ext cx="1512168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Citováno z </a:t>
            </a:r>
            <a:r>
              <a:rPr lang="cs-CZ" b="1" dirty="0" smtClean="0"/>
              <a:t>Wikipedie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402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561</Words>
  <Application>Microsoft Office PowerPoint</Application>
  <PresentationFormat>Předvádění na obrazovce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HLAVONOŽCI angl. CEPHALOPODS</vt:lpstr>
      <vt:lpstr>HLAVONOŽCI</vt:lpstr>
      <vt:lpstr>HLAVONOŽCI</vt:lpstr>
      <vt:lpstr>HLAVONOŽCI</vt:lpstr>
      <vt:lpstr>HLAVONOŽCI</vt:lpstr>
      <vt:lpstr>HLAVONOŽCI</vt:lpstr>
      <vt:lpstr>HLAVONOŽCI</vt:lpstr>
      <vt:lpstr>HLAVONOŽCI</vt:lpstr>
      <vt:lpstr>HLAVONOŽCI</vt:lpstr>
      <vt:lpstr>HLAVONOŽCI - Zástupci</vt:lpstr>
      <vt:lpstr>Na 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HLAVONOŽCI</dc:title>
  <dc:creator>B410a-NTB</dc:creator>
  <cp:lastModifiedBy>Mgr. Michal Tóth</cp:lastModifiedBy>
  <cp:revision>37</cp:revision>
  <dcterms:created xsi:type="dcterms:W3CDTF">2020-03-19T16:34:03Z</dcterms:created>
  <dcterms:modified xsi:type="dcterms:W3CDTF">2025-11-09T18:52:03Z</dcterms:modified>
</cp:coreProperties>
</file>