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70" r:id="rId8"/>
    <p:sldId id="260" r:id="rId9"/>
    <p:sldId id="269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60"/>
  </p:normalViewPr>
  <p:slideViewPr>
    <p:cSldViewPr>
      <p:cViewPr varScale="1">
        <p:scale>
          <a:sx n="83" d="100"/>
          <a:sy n="83" d="100"/>
        </p:scale>
        <p:origin x="-7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442F-7C48-4F3F-BB55-76455C267FB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CCAB-8C6A-4933-B6B5-6192BB6E3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7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442F-7C48-4F3F-BB55-76455C267FB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CCAB-8C6A-4933-B6B5-6192BB6E3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0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442F-7C48-4F3F-BB55-76455C267FB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CCAB-8C6A-4933-B6B5-6192BB6E3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7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442F-7C48-4F3F-BB55-76455C267FB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CCAB-8C6A-4933-B6B5-6192BB6E3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4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442F-7C48-4F3F-BB55-76455C267FB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CCAB-8C6A-4933-B6B5-6192BB6E3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2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442F-7C48-4F3F-BB55-76455C267FB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CCAB-8C6A-4933-B6B5-6192BB6E3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442F-7C48-4F3F-BB55-76455C267FB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CCAB-8C6A-4933-B6B5-6192BB6E3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442F-7C48-4F3F-BB55-76455C267FB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CCAB-8C6A-4933-B6B5-6192BB6E3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09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442F-7C48-4F3F-BB55-76455C267FB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CCAB-8C6A-4933-B6B5-6192BB6E3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4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442F-7C48-4F3F-BB55-76455C267FB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CCAB-8C6A-4933-B6B5-6192BB6E3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06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442F-7C48-4F3F-BB55-76455C267FB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3CCAB-8C6A-4933-B6B5-6192BB6E3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88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442F-7C48-4F3F-BB55-76455C267FB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3CCAB-8C6A-4933-B6B5-6192BB6E3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56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trails Stock Photos, Royalty Free Entrails Images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4109" y="476672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cs-CZ" sz="7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Střeva</a:t>
            </a:r>
            <a:br>
              <a:rPr lang="cs-CZ" sz="7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slov.</a:t>
            </a:r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Črevá</a:t>
            </a:r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angl.</a:t>
            </a:r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Entrails</a:t>
            </a:r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něm.</a:t>
            </a:r>
            <a:r>
              <a:rPr lang="cs-CZ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Darms</a:t>
            </a:r>
            <a:endParaRPr lang="cs-CZ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1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341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Hemoroidy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r="38562"/>
          <a:stretch/>
        </p:blipFill>
        <p:spPr bwMode="auto">
          <a:xfrm>
            <a:off x="851667" y="152186"/>
            <a:ext cx="3721608" cy="440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t="13903" r="29415" b="1475"/>
          <a:stretch/>
        </p:blipFill>
        <p:spPr bwMode="auto">
          <a:xfrm>
            <a:off x="242649" y="2276872"/>
            <a:ext cx="4939645" cy="424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t="12139" r="33445" b="20543"/>
          <a:stretch/>
        </p:blipFill>
        <p:spPr bwMode="auto">
          <a:xfrm>
            <a:off x="4988054" y="2276872"/>
            <a:ext cx="4155946" cy="32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1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876" y="18864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Apendicitida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Laparoscopic Appendix Removal (Appendectomy) Surgery Patient In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8" y="1052736"/>
            <a:ext cx="7945356" cy="56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6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Břišní Tyfus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2" name="Picture 2" descr="typhoid mary – G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58769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Karcinom Tlustého střeva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8" name="Picture 2" descr="Polyps of the Colon and Rectum - Digestive Disorders - MSD Manual Consumer  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88796"/>
            <a:ext cx="33337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ancerHelp Online | NCI Cancer Diagnosis and Treat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9060"/>
            <a:ext cx="4824536" cy="53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934" y="15551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Cholera, Salmonelóza, Listerióza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6" name="Picture 4" descr="Chol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0" y="848907"/>
            <a:ext cx="9162529" cy="60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holera Prevention Tips - USIU-Africa Web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9625"/>
            <a:ext cx="9143999" cy="56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Salmonella: Overview and 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50067"/>
            <a:ext cx="6012161" cy="60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Listeria: Symptoms, Causes, Diagnosis, treatment, and Preven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" y="853921"/>
            <a:ext cx="9036497" cy="60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Antigen uptake in the intestine. Antigen might enter through microfold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11" y="1816798"/>
            <a:ext cx="6086181" cy="489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Střevní „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k</a:t>
            </a:r>
            <a:r>
              <a:rPr lang="cs-CZ" b="1" dirty="0" smtClean="0">
                <a:solidFill>
                  <a:schemeClr val="bg2">
                    <a:lumMod val="90000"/>
                  </a:schemeClr>
                </a:solidFill>
              </a:rPr>
              <a:t>r</a:t>
            </a:r>
            <a:r>
              <a:rPr lang="cs-CZ" b="1" dirty="0" smtClean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lang="cs-CZ" b="1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ó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cs-CZ" b="1" dirty="0" smtClean="0"/>
              <a:t>a“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cs-CZ" dirty="0" err="1" smtClean="0"/>
              <a:t>Peyerovy</a:t>
            </a:r>
            <a:r>
              <a:rPr lang="cs-CZ" dirty="0" smtClean="0"/>
              <a:t> pláty - M-buňky a Lymfocyty</a:t>
            </a:r>
          </a:p>
          <a:p>
            <a:r>
              <a:rPr lang="cs-CZ" dirty="0" err="1" smtClean="0"/>
              <a:t>Probiotika</a:t>
            </a:r>
            <a:r>
              <a:rPr lang="cs-CZ" dirty="0" smtClean="0"/>
              <a:t> a </a:t>
            </a:r>
            <a:r>
              <a:rPr lang="cs-CZ" dirty="0" err="1" smtClean="0"/>
              <a:t>Prebiotika</a:t>
            </a:r>
            <a:endParaRPr lang="cs-CZ" dirty="0"/>
          </a:p>
        </p:txBody>
      </p:sp>
      <p:pic>
        <p:nvPicPr>
          <p:cNvPr id="14342" name="Picture 6" descr="Microfold Cell - an overview | ScienceDirect To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770343"/>
            <a:ext cx="6576665" cy="39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Actimel pro podporu imunity | Věrnostní program Globus Bon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28" y="2996952"/>
            <a:ext cx="6475200" cy="36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Peristaltika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Jídlo se ve střevech pohybuje peristaltickými pohyby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0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Délka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cs-CZ" dirty="0" smtClean="0"/>
              <a:t>Tenké 4 m, Tlusté 2 m</a:t>
            </a:r>
          </a:p>
          <a:p>
            <a:r>
              <a:rPr lang="cs-CZ" dirty="0" smtClean="0"/>
              <a:t>Plocha: 3 m</a:t>
            </a:r>
            <a:r>
              <a:rPr lang="cs-CZ" baseline="30000" dirty="0" smtClean="0"/>
              <a:t>2</a:t>
            </a:r>
            <a:r>
              <a:rPr lang="cs-CZ" dirty="0" smtClean="0"/>
              <a:t> bez, 210 m</a:t>
            </a:r>
            <a:r>
              <a:rPr lang="cs-CZ" baseline="30000" dirty="0" smtClean="0"/>
              <a:t>2</a:t>
            </a:r>
            <a:r>
              <a:rPr lang="cs-CZ" dirty="0" smtClean="0"/>
              <a:t> s </a:t>
            </a:r>
            <a:r>
              <a:rPr lang="cs-CZ" b="1" dirty="0" smtClean="0"/>
              <a:t>klky</a:t>
            </a:r>
            <a:endParaRPr lang="cs-CZ" b="1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475656" y="3861048"/>
            <a:ext cx="2448272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Vektor Struktura klky a microvilli #65093091 | fotobanka Fotky&amp;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3016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olný tvar 6"/>
          <p:cNvSpPr/>
          <p:nvPr/>
        </p:nvSpPr>
        <p:spPr>
          <a:xfrm>
            <a:off x="4644008" y="2681472"/>
            <a:ext cx="2093976" cy="1179576"/>
          </a:xfrm>
          <a:custGeom>
            <a:avLst/>
            <a:gdLst>
              <a:gd name="connsiteX0" fmla="*/ 0 w 2093976"/>
              <a:gd name="connsiteY0" fmla="*/ 1179576 h 1179576"/>
              <a:gd name="connsiteX1" fmla="*/ 82296 w 2093976"/>
              <a:gd name="connsiteY1" fmla="*/ 1170432 h 1179576"/>
              <a:gd name="connsiteX2" fmla="*/ 118872 w 2093976"/>
              <a:gd name="connsiteY2" fmla="*/ 1161288 h 1179576"/>
              <a:gd name="connsiteX3" fmla="*/ 164592 w 2093976"/>
              <a:gd name="connsiteY3" fmla="*/ 1152144 h 1179576"/>
              <a:gd name="connsiteX4" fmla="*/ 192024 w 2093976"/>
              <a:gd name="connsiteY4" fmla="*/ 1133856 h 1179576"/>
              <a:gd name="connsiteX5" fmla="*/ 219456 w 2093976"/>
              <a:gd name="connsiteY5" fmla="*/ 1069848 h 1179576"/>
              <a:gd name="connsiteX6" fmla="*/ 237744 w 2093976"/>
              <a:gd name="connsiteY6" fmla="*/ 1042416 h 1179576"/>
              <a:gd name="connsiteX7" fmla="*/ 265176 w 2093976"/>
              <a:gd name="connsiteY7" fmla="*/ 923544 h 1179576"/>
              <a:gd name="connsiteX8" fmla="*/ 283464 w 2093976"/>
              <a:gd name="connsiteY8" fmla="*/ 713232 h 1179576"/>
              <a:gd name="connsiteX9" fmla="*/ 292608 w 2093976"/>
              <a:gd name="connsiteY9" fmla="*/ 137160 h 1179576"/>
              <a:gd name="connsiteX10" fmla="*/ 301752 w 2093976"/>
              <a:gd name="connsiteY10" fmla="*/ 109728 h 1179576"/>
              <a:gd name="connsiteX11" fmla="*/ 338328 w 2093976"/>
              <a:gd name="connsiteY11" fmla="*/ 54864 h 1179576"/>
              <a:gd name="connsiteX12" fmla="*/ 384048 w 2093976"/>
              <a:gd name="connsiteY12" fmla="*/ 64008 h 1179576"/>
              <a:gd name="connsiteX13" fmla="*/ 411480 w 2093976"/>
              <a:gd name="connsiteY13" fmla="*/ 91440 h 1179576"/>
              <a:gd name="connsiteX14" fmla="*/ 448056 w 2093976"/>
              <a:gd name="connsiteY14" fmla="*/ 155448 h 1179576"/>
              <a:gd name="connsiteX15" fmla="*/ 466344 w 2093976"/>
              <a:gd name="connsiteY15" fmla="*/ 210312 h 1179576"/>
              <a:gd name="connsiteX16" fmla="*/ 475488 w 2093976"/>
              <a:gd name="connsiteY16" fmla="*/ 274320 h 1179576"/>
              <a:gd name="connsiteX17" fmla="*/ 484632 w 2093976"/>
              <a:gd name="connsiteY17" fmla="*/ 301752 h 1179576"/>
              <a:gd name="connsiteX18" fmla="*/ 475488 w 2093976"/>
              <a:gd name="connsiteY18" fmla="*/ 530352 h 1179576"/>
              <a:gd name="connsiteX19" fmla="*/ 448056 w 2093976"/>
              <a:gd name="connsiteY19" fmla="*/ 676656 h 1179576"/>
              <a:gd name="connsiteX20" fmla="*/ 429768 w 2093976"/>
              <a:gd name="connsiteY20" fmla="*/ 768096 h 1179576"/>
              <a:gd name="connsiteX21" fmla="*/ 438912 w 2093976"/>
              <a:gd name="connsiteY21" fmla="*/ 1088136 h 1179576"/>
              <a:gd name="connsiteX22" fmla="*/ 466344 w 2093976"/>
              <a:gd name="connsiteY22" fmla="*/ 1106424 h 1179576"/>
              <a:gd name="connsiteX23" fmla="*/ 521208 w 2093976"/>
              <a:gd name="connsiteY23" fmla="*/ 1097280 h 1179576"/>
              <a:gd name="connsiteX24" fmla="*/ 548640 w 2093976"/>
              <a:gd name="connsiteY24" fmla="*/ 1014984 h 1179576"/>
              <a:gd name="connsiteX25" fmla="*/ 557784 w 2093976"/>
              <a:gd name="connsiteY25" fmla="*/ 987552 h 1179576"/>
              <a:gd name="connsiteX26" fmla="*/ 566928 w 2093976"/>
              <a:gd name="connsiteY26" fmla="*/ 941832 h 1179576"/>
              <a:gd name="connsiteX27" fmla="*/ 576072 w 2093976"/>
              <a:gd name="connsiteY27" fmla="*/ 118872 h 1179576"/>
              <a:gd name="connsiteX28" fmla="*/ 621792 w 2093976"/>
              <a:gd name="connsiteY28" fmla="*/ 73152 h 1179576"/>
              <a:gd name="connsiteX29" fmla="*/ 704088 w 2093976"/>
              <a:gd name="connsiteY29" fmla="*/ 82296 h 1179576"/>
              <a:gd name="connsiteX30" fmla="*/ 740664 w 2093976"/>
              <a:gd name="connsiteY30" fmla="*/ 137160 h 1179576"/>
              <a:gd name="connsiteX31" fmla="*/ 749808 w 2093976"/>
              <a:gd name="connsiteY31" fmla="*/ 201168 h 1179576"/>
              <a:gd name="connsiteX32" fmla="*/ 777240 w 2093976"/>
              <a:gd name="connsiteY32" fmla="*/ 722376 h 1179576"/>
              <a:gd name="connsiteX33" fmla="*/ 768096 w 2093976"/>
              <a:gd name="connsiteY33" fmla="*/ 841248 h 1179576"/>
              <a:gd name="connsiteX34" fmla="*/ 758952 w 2093976"/>
              <a:gd name="connsiteY34" fmla="*/ 886968 h 1179576"/>
              <a:gd name="connsiteX35" fmla="*/ 777240 w 2093976"/>
              <a:gd name="connsiteY35" fmla="*/ 1106424 h 1179576"/>
              <a:gd name="connsiteX36" fmla="*/ 822960 w 2093976"/>
              <a:gd name="connsiteY36" fmla="*/ 1097280 h 1179576"/>
              <a:gd name="connsiteX37" fmla="*/ 859536 w 2093976"/>
              <a:gd name="connsiteY37" fmla="*/ 1042416 h 1179576"/>
              <a:gd name="connsiteX38" fmla="*/ 886968 w 2093976"/>
              <a:gd name="connsiteY38" fmla="*/ 987552 h 1179576"/>
              <a:gd name="connsiteX39" fmla="*/ 896112 w 2093976"/>
              <a:gd name="connsiteY39" fmla="*/ 128016 h 1179576"/>
              <a:gd name="connsiteX40" fmla="*/ 914400 w 2093976"/>
              <a:gd name="connsiteY40" fmla="*/ 100584 h 1179576"/>
              <a:gd name="connsiteX41" fmla="*/ 950976 w 2093976"/>
              <a:gd name="connsiteY41" fmla="*/ 54864 h 1179576"/>
              <a:gd name="connsiteX42" fmla="*/ 1042416 w 2093976"/>
              <a:gd name="connsiteY42" fmla="*/ 73152 h 1179576"/>
              <a:gd name="connsiteX43" fmla="*/ 1060704 w 2093976"/>
              <a:gd name="connsiteY43" fmla="*/ 100584 h 1179576"/>
              <a:gd name="connsiteX44" fmla="*/ 1088136 w 2093976"/>
              <a:gd name="connsiteY44" fmla="*/ 192024 h 1179576"/>
              <a:gd name="connsiteX45" fmla="*/ 1106424 w 2093976"/>
              <a:gd name="connsiteY45" fmla="*/ 274320 h 1179576"/>
              <a:gd name="connsiteX46" fmla="*/ 1097280 w 2093976"/>
              <a:gd name="connsiteY46" fmla="*/ 685800 h 1179576"/>
              <a:gd name="connsiteX47" fmla="*/ 1078992 w 2093976"/>
              <a:gd name="connsiteY47" fmla="*/ 822960 h 1179576"/>
              <a:gd name="connsiteX48" fmla="*/ 1088136 w 2093976"/>
              <a:gd name="connsiteY48" fmla="*/ 1106424 h 1179576"/>
              <a:gd name="connsiteX49" fmla="*/ 1170432 w 2093976"/>
              <a:gd name="connsiteY49" fmla="*/ 1069848 h 1179576"/>
              <a:gd name="connsiteX50" fmla="*/ 1179576 w 2093976"/>
              <a:gd name="connsiteY50" fmla="*/ 1014984 h 1179576"/>
              <a:gd name="connsiteX51" fmla="*/ 1188720 w 2093976"/>
              <a:gd name="connsiteY51" fmla="*/ 969264 h 1179576"/>
              <a:gd name="connsiteX52" fmla="*/ 1207008 w 2093976"/>
              <a:gd name="connsiteY52" fmla="*/ 292608 h 1179576"/>
              <a:gd name="connsiteX53" fmla="*/ 1216152 w 2093976"/>
              <a:gd name="connsiteY53" fmla="*/ 210312 h 1179576"/>
              <a:gd name="connsiteX54" fmla="*/ 1243584 w 2093976"/>
              <a:gd name="connsiteY54" fmla="*/ 82296 h 1179576"/>
              <a:gd name="connsiteX55" fmla="*/ 1298448 w 2093976"/>
              <a:gd name="connsiteY55" fmla="*/ 54864 h 1179576"/>
              <a:gd name="connsiteX56" fmla="*/ 1325880 w 2093976"/>
              <a:gd name="connsiteY56" fmla="*/ 64008 h 1179576"/>
              <a:gd name="connsiteX57" fmla="*/ 1362456 w 2093976"/>
              <a:gd name="connsiteY57" fmla="*/ 118872 h 1179576"/>
              <a:gd name="connsiteX58" fmla="*/ 1380744 w 2093976"/>
              <a:gd name="connsiteY58" fmla="*/ 146304 h 1179576"/>
              <a:gd name="connsiteX59" fmla="*/ 1389888 w 2093976"/>
              <a:gd name="connsiteY59" fmla="*/ 182880 h 1179576"/>
              <a:gd name="connsiteX60" fmla="*/ 1371600 w 2093976"/>
              <a:gd name="connsiteY60" fmla="*/ 649224 h 1179576"/>
              <a:gd name="connsiteX61" fmla="*/ 1399032 w 2093976"/>
              <a:gd name="connsiteY61" fmla="*/ 1078992 h 1179576"/>
              <a:gd name="connsiteX62" fmla="*/ 1426464 w 2093976"/>
              <a:gd name="connsiteY62" fmla="*/ 1106424 h 1179576"/>
              <a:gd name="connsiteX63" fmla="*/ 1472184 w 2093976"/>
              <a:gd name="connsiteY63" fmla="*/ 1097280 h 1179576"/>
              <a:gd name="connsiteX64" fmla="*/ 1481328 w 2093976"/>
              <a:gd name="connsiteY64" fmla="*/ 1069848 h 1179576"/>
              <a:gd name="connsiteX65" fmla="*/ 1499616 w 2093976"/>
              <a:gd name="connsiteY65" fmla="*/ 1033272 h 1179576"/>
              <a:gd name="connsiteX66" fmla="*/ 1517904 w 2093976"/>
              <a:gd name="connsiteY66" fmla="*/ 978408 h 1179576"/>
              <a:gd name="connsiteX67" fmla="*/ 1527048 w 2093976"/>
              <a:gd name="connsiteY67" fmla="*/ 155448 h 1179576"/>
              <a:gd name="connsiteX68" fmla="*/ 1545336 w 2093976"/>
              <a:gd name="connsiteY68" fmla="*/ 100584 h 1179576"/>
              <a:gd name="connsiteX69" fmla="*/ 1554480 w 2093976"/>
              <a:gd name="connsiteY69" fmla="*/ 64008 h 1179576"/>
              <a:gd name="connsiteX70" fmla="*/ 1609344 w 2093976"/>
              <a:gd name="connsiteY70" fmla="*/ 27432 h 1179576"/>
              <a:gd name="connsiteX71" fmla="*/ 1664208 w 2093976"/>
              <a:gd name="connsiteY71" fmla="*/ 91440 h 1179576"/>
              <a:gd name="connsiteX72" fmla="*/ 1682496 w 2093976"/>
              <a:gd name="connsiteY72" fmla="*/ 118872 h 1179576"/>
              <a:gd name="connsiteX73" fmla="*/ 1691640 w 2093976"/>
              <a:gd name="connsiteY73" fmla="*/ 146304 h 1179576"/>
              <a:gd name="connsiteX74" fmla="*/ 1719072 w 2093976"/>
              <a:gd name="connsiteY74" fmla="*/ 201168 h 1179576"/>
              <a:gd name="connsiteX75" fmla="*/ 1709928 w 2093976"/>
              <a:gd name="connsiteY75" fmla="*/ 384048 h 1179576"/>
              <a:gd name="connsiteX76" fmla="*/ 1700784 w 2093976"/>
              <a:gd name="connsiteY76" fmla="*/ 420624 h 1179576"/>
              <a:gd name="connsiteX77" fmla="*/ 1673352 w 2093976"/>
              <a:gd name="connsiteY77" fmla="*/ 475488 h 1179576"/>
              <a:gd name="connsiteX78" fmla="*/ 1655064 w 2093976"/>
              <a:gd name="connsiteY78" fmla="*/ 676656 h 1179576"/>
              <a:gd name="connsiteX79" fmla="*/ 1645920 w 2093976"/>
              <a:gd name="connsiteY79" fmla="*/ 704088 h 1179576"/>
              <a:gd name="connsiteX80" fmla="*/ 1655064 w 2093976"/>
              <a:gd name="connsiteY80" fmla="*/ 1097280 h 1179576"/>
              <a:gd name="connsiteX81" fmla="*/ 1682496 w 2093976"/>
              <a:gd name="connsiteY81" fmla="*/ 1106424 h 1179576"/>
              <a:gd name="connsiteX82" fmla="*/ 1801368 w 2093976"/>
              <a:gd name="connsiteY82" fmla="*/ 1088136 h 1179576"/>
              <a:gd name="connsiteX83" fmla="*/ 1810512 w 2093976"/>
              <a:gd name="connsiteY83" fmla="*/ 1060704 h 1179576"/>
              <a:gd name="connsiteX84" fmla="*/ 1837944 w 2093976"/>
              <a:gd name="connsiteY84" fmla="*/ 1033272 h 1179576"/>
              <a:gd name="connsiteX85" fmla="*/ 1837944 w 2093976"/>
              <a:gd name="connsiteY85" fmla="*/ 786384 h 1179576"/>
              <a:gd name="connsiteX86" fmla="*/ 1828800 w 2093976"/>
              <a:gd name="connsiteY86" fmla="*/ 758952 h 1179576"/>
              <a:gd name="connsiteX87" fmla="*/ 1819656 w 2093976"/>
              <a:gd name="connsiteY87" fmla="*/ 713232 h 1179576"/>
              <a:gd name="connsiteX88" fmla="*/ 1828800 w 2093976"/>
              <a:gd name="connsiteY88" fmla="*/ 45720 h 1179576"/>
              <a:gd name="connsiteX89" fmla="*/ 1837944 w 2093976"/>
              <a:gd name="connsiteY89" fmla="*/ 18288 h 1179576"/>
              <a:gd name="connsiteX90" fmla="*/ 1901952 w 2093976"/>
              <a:gd name="connsiteY90" fmla="*/ 0 h 1179576"/>
              <a:gd name="connsiteX91" fmla="*/ 1965960 w 2093976"/>
              <a:gd name="connsiteY91" fmla="*/ 73152 h 1179576"/>
              <a:gd name="connsiteX92" fmla="*/ 1984248 w 2093976"/>
              <a:gd name="connsiteY92" fmla="*/ 128016 h 1179576"/>
              <a:gd name="connsiteX93" fmla="*/ 2020824 w 2093976"/>
              <a:gd name="connsiteY93" fmla="*/ 192024 h 1179576"/>
              <a:gd name="connsiteX94" fmla="*/ 2002536 w 2093976"/>
              <a:gd name="connsiteY94" fmla="*/ 640080 h 1179576"/>
              <a:gd name="connsiteX95" fmla="*/ 1984248 w 2093976"/>
              <a:gd name="connsiteY95" fmla="*/ 813816 h 1179576"/>
              <a:gd name="connsiteX96" fmla="*/ 1993392 w 2093976"/>
              <a:gd name="connsiteY96" fmla="*/ 1060704 h 1179576"/>
              <a:gd name="connsiteX97" fmla="*/ 2002536 w 2093976"/>
              <a:gd name="connsiteY97" fmla="*/ 1088136 h 1179576"/>
              <a:gd name="connsiteX98" fmla="*/ 2048256 w 2093976"/>
              <a:gd name="connsiteY98" fmla="*/ 1133856 h 1179576"/>
              <a:gd name="connsiteX99" fmla="*/ 2093976 w 2093976"/>
              <a:gd name="connsiteY99" fmla="*/ 1133856 h 1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093976" h="1179576">
                <a:moveTo>
                  <a:pt x="0" y="1179576"/>
                </a:moveTo>
                <a:cubicBezTo>
                  <a:pt x="27432" y="1176528"/>
                  <a:pt x="55016" y="1174629"/>
                  <a:pt x="82296" y="1170432"/>
                </a:cubicBezTo>
                <a:cubicBezTo>
                  <a:pt x="94717" y="1168521"/>
                  <a:pt x="106604" y="1164014"/>
                  <a:pt x="118872" y="1161288"/>
                </a:cubicBezTo>
                <a:cubicBezTo>
                  <a:pt x="134044" y="1157917"/>
                  <a:pt x="149352" y="1155192"/>
                  <a:pt x="164592" y="1152144"/>
                </a:cubicBezTo>
                <a:cubicBezTo>
                  <a:pt x="173736" y="1146048"/>
                  <a:pt x="184253" y="1141627"/>
                  <a:pt x="192024" y="1133856"/>
                </a:cubicBezTo>
                <a:cubicBezTo>
                  <a:pt x="220720" y="1105160"/>
                  <a:pt x="203717" y="1106573"/>
                  <a:pt x="219456" y="1069848"/>
                </a:cubicBezTo>
                <a:cubicBezTo>
                  <a:pt x="223785" y="1059747"/>
                  <a:pt x="231648" y="1051560"/>
                  <a:pt x="237744" y="1042416"/>
                </a:cubicBezTo>
                <a:cubicBezTo>
                  <a:pt x="269662" y="818991"/>
                  <a:pt x="222141" y="1124372"/>
                  <a:pt x="265176" y="923544"/>
                </a:cubicBezTo>
                <a:cubicBezTo>
                  <a:pt x="275220" y="876670"/>
                  <a:pt x="281604" y="741131"/>
                  <a:pt x="283464" y="713232"/>
                </a:cubicBezTo>
                <a:cubicBezTo>
                  <a:pt x="286512" y="521208"/>
                  <a:pt x="286791" y="329120"/>
                  <a:pt x="292608" y="137160"/>
                </a:cubicBezTo>
                <a:cubicBezTo>
                  <a:pt x="292900" y="127526"/>
                  <a:pt x="297071" y="118154"/>
                  <a:pt x="301752" y="109728"/>
                </a:cubicBezTo>
                <a:cubicBezTo>
                  <a:pt x="312426" y="90515"/>
                  <a:pt x="338328" y="54864"/>
                  <a:pt x="338328" y="54864"/>
                </a:cubicBezTo>
                <a:cubicBezTo>
                  <a:pt x="353568" y="57912"/>
                  <a:pt x="370147" y="57057"/>
                  <a:pt x="384048" y="64008"/>
                </a:cubicBezTo>
                <a:cubicBezTo>
                  <a:pt x="395614" y="69791"/>
                  <a:pt x="403201" y="81506"/>
                  <a:pt x="411480" y="91440"/>
                </a:cubicBezTo>
                <a:cubicBezTo>
                  <a:pt x="424169" y="106667"/>
                  <a:pt x="441176" y="138249"/>
                  <a:pt x="448056" y="155448"/>
                </a:cubicBezTo>
                <a:cubicBezTo>
                  <a:pt x="455215" y="173346"/>
                  <a:pt x="466344" y="210312"/>
                  <a:pt x="466344" y="210312"/>
                </a:cubicBezTo>
                <a:cubicBezTo>
                  <a:pt x="469392" y="231648"/>
                  <a:pt x="471261" y="253186"/>
                  <a:pt x="475488" y="274320"/>
                </a:cubicBezTo>
                <a:cubicBezTo>
                  <a:pt x="477378" y="283771"/>
                  <a:pt x="484632" y="292113"/>
                  <a:pt x="484632" y="301752"/>
                </a:cubicBezTo>
                <a:cubicBezTo>
                  <a:pt x="484632" y="378013"/>
                  <a:pt x="481490" y="454328"/>
                  <a:pt x="475488" y="530352"/>
                </a:cubicBezTo>
                <a:cubicBezTo>
                  <a:pt x="455830" y="779354"/>
                  <a:pt x="469855" y="582195"/>
                  <a:pt x="448056" y="676656"/>
                </a:cubicBezTo>
                <a:cubicBezTo>
                  <a:pt x="441067" y="706944"/>
                  <a:pt x="429768" y="768096"/>
                  <a:pt x="429768" y="768096"/>
                </a:cubicBezTo>
                <a:cubicBezTo>
                  <a:pt x="432816" y="874776"/>
                  <a:pt x="427441" y="982031"/>
                  <a:pt x="438912" y="1088136"/>
                </a:cubicBezTo>
                <a:cubicBezTo>
                  <a:pt x="440093" y="1099062"/>
                  <a:pt x="455421" y="1105210"/>
                  <a:pt x="466344" y="1106424"/>
                </a:cubicBezTo>
                <a:cubicBezTo>
                  <a:pt x="484771" y="1108471"/>
                  <a:pt x="502920" y="1100328"/>
                  <a:pt x="521208" y="1097280"/>
                </a:cubicBezTo>
                <a:lnTo>
                  <a:pt x="548640" y="1014984"/>
                </a:lnTo>
                <a:cubicBezTo>
                  <a:pt x="551688" y="1005840"/>
                  <a:pt x="555894" y="997003"/>
                  <a:pt x="557784" y="987552"/>
                </a:cubicBezTo>
                <a:lnTo>
                  <a:pt x="566928" y="941832"/>
                </a:lnTo>
                <a:cubicBezTo>
                  <a:pt x="569976" y="667512"/>
                  <a:pt x="567227" y="393066"/>
                  <a:pt x="576072" y="118872"/>
                </a:cubicBezTo>
                <a:cubicBezTo>
                  <a:pt x="576742" y="98105"/>
                  <a:pt x="608930" y="81727"/>
                  <a:pt x="621792" y="73152"/>
                </a:cubicBezTo>
                <a:cubicBezTo>
                  <a:pt x="649224" y="76200"/>
                  <a:pt x="679786" y="69210"/>
                  <a:pt x="704088" y="82296"/>
                </a:cubicBezTo>
                <a:cubicBezTo>
                  <a:pt x="723440" y="92716"/>
                  <a:pt x="740664" y="137160"/>
                  <a:pt x="740664" y="137160"/>
                </a:cubicBezTo>
                <a:cubicBezTo>
                  <a:pt x="743712" y="158496"/>
                  <a:pt x="748749" y="179641"/>
                  <a:pt x="749808" y="201168"/>
                </a:cubicBezTo>
                <a:cubicBezTo>
                  <a:pt x="775624" y="726089"/>
                  <a:pt x="715592" y="537432"/>
                  <a:pt x="777240" y="722376"/>
                </a:cubicBezTo>
                <a:cubicBezTo>
                  <a:pt x="774192" y="762000"/>
                  <a:pt x="772485" y="801750"/>
                  <a:pt x="768096" y="841248"/>
                </a:cubicBezTo>
                <a:cubicBezTo>
                  <a:pt x="766380" y="856695"/>
                  <a:pt x="758952" y="871426"/>
                  <a:pt x="758952" y="886968"/>
                </a:cubicBezTo>
                <a:cubicBezTo>
                  <a:pt x="758952" y="1043313"/>
                  <a:pt x="755305" y="1018682"/>
                  <a:pt x="777240" y="1106424"/>
                </a:cubicBezTo>
                <a:cubicBezTo>
                  <a:pt x="792480" y="1103376"/>
                  <a:pt x="809059" y="1104231"/>
                  <a:pt x="822960" y="1097280"/>
                </a:cubicBezTo>
                <a:cubicBezTo>
                  <a:pt x="857628" y="1079946"/>
                  <a:pt x="845989" y="1069509"/>
                  <a:pt x="859536" y="1042416"/>
                </a:cubicBezTo>
                <a:cubicBezTo>
                  <a:pt x="894988" y="971512"/>
                  <a:pt x="863984" y="1056503"/>
                  <a:pt x="886968" y="987552"/>
                </a:cubicBezTo>
                <a:cubicBezTo>
                  <a:pt x="890016" y="701040"/>
                  <a:pt x="887255" y="414407"/>
                  <a:pt x="896112" y="128016"/>
                </a:cubicBezTo>
                <a:cubicBezTo>
                  <a:pt x="896452" y="117032"/>
                  <a:pt x="909485" y="110414"/>
                  <a:pt x="914400" y="100584"/>
                </a:cubicBezTo>
                <a:cubicBezTo>
                  <a:pt x="936484" y="56417"/>
                  <a:pt x="904733" y="85693"/>
                  <a:pt x="950976" y="54864"/>
                </a:cubicBezTo>
                <a:cubicBezTo>
                  <a:pt x="981456" y="60960"/>
                  <a:pt x="1013723" y="61197"/>
                  <a:pt x="1042416" y="73152"/>
                </a:cubicBezTo>
                <a:cubicBezTo>
                  <a:pt x="1052560" y="77379"/>
                  <a:pt x="1056241" y="90541"/>
                  <a:pt x="1060704" y="100584"/>
                </a:cubicBezTo>
                <a:cubicBezTo>
                  <a:pt x="1078088" y="139698"/>
                  <a:pt x="1077497" y="154786"/>
                  <a:pt x="1088136" y="192024"/>
                </a:cubicBezTo>
                <a:cubicBezTo>
                  <a:pt x="1106144" y="255053"/>
                  <a:pt x="1089922" y="175309"/>
                  <a:pt x="1106424" y="274320"/>
                </a:cubicBezTo>
                <a:cubicBezTo>
                  <a:pt x="1103376" y="411480"/>
                  <a:pt x="1102453" y="548704"/>
                  <a:pt x="1097280" y="685800"/>
                </a:cubicBezTo>
                <a:cubicBezTo>
                  <a:pt x="1096674" y="701859"/>
                  <a:pt x="1081778" y="803456"/>
                  <a:pt x="1078992" y="822960"/>
                </a:cubicBezTo>
                <a:cubicBezTo>
                  <a:pt x="1082040" y="917448"/>
                  <a:pt x="1063777" y="1015079"/>
                  <a:pt x="1088136" y="1106424"/>
                </a:cubicBezTo>
                <a:cubicBezTo>
                  <a:pt x="1107495" y="1179019"/>
                  <a:pt x="1168503" y="1072742"/>
                  <a:pt x="1170432" y="1069848"/>
                </a:cubicBezTo>
                <a:cubicBezTo>
                  <a:pt x="1173480" y="1051560"/>
                  <a:pt x="1176259" y="1033225"/>
                  <a:pt x="1179576" y="1014984"/>
                </a:cubicBezTo>
                <a:cubicBezTo>
                  <a:pt x="1182356" y="999693"/>
                  <a:pt x="1188306" y="984800"/>
                  <a:pt x="1188720" y="969264"/>
                </a:cubicBezTo>
                <a:cubicBezTo>
                  <a:pt x="1207089" y="280437"/>
                  <a:pt x="1145579" y="538326"/>
                  <a:pt x="1207008" y="292608"/>
                </a:cubicBezTo>
                <a:cubicBezTo>
                  <a:pt x="1210056" y="265176"/>
                  <a:pt x="1213406" y="237776"/>
                  <a:pt x="1216152" y="210312"/>
                </a:cubicBezTo>
                <a:cubicBezTo>
                  <a:pt x="1221127" y="160564"/>
                  <a:pt x="1208307" y="117573"/>
                  <a:pt x="1243584" y="82296"/>
                </a:cubicBezTo>
                <a:cubicBezTo>
                  <a:pt x="1261310" y="64570"/>
                  <a:pt x="1276137" y="62301"/>
                  <a:pt x="1298448" y="54864"/>
                </a:cubicBezTo>
                <a:cubicBezTo>
                  <a:pt x="1307592" y="57912"/>
                  <a:pt x="1317860" y="58661"/>
                  <a:pt x="1325880" y="64008"/>
                </a:cubicBezTo>
                <a:cubicBezTo>
                  <a:pt x="1364881" y="90009"/>
                  <a:pt x="1345679" y="85319"/>
                  <a:pt x="1362456" y="118872"/>
                </a:cubicBezTo>
                <a:cubicBezTo>
                  <a:pt x="1367371" y="128702"/>
                  <a:pt x="1374648" y="137160"/>
                  <a:pt x="1380744" y="146304"/>
                </a:cubicBezTo>
                <a:cubicBezTo>
                  <a:pt x="1383792" y="158496"/>
                  <a:pt x="1389888" y="170313"/>
                  <a:pt x="1389888" y="182880"/>
                </a:cubicBezTo>
                <a:cubicBezTo>
                  <a:pt x="1389888" y="555560"/>
                  <a:pt x="1402007" y="466781"/>
                  <a:pt x="1371600" y="649224"/>
                </a:cubicBezTo>
                <a:cubicBezTo>
                  <a:pt x="1373062" y="713568"/>
                  <a:pt x="1306983" y="968533"/>
                  <a:pt x="1399032" y="1078992"/>
                </a:cubicBezTo>
                <a:cubicBezTo>
                  <a:pt x="1407311" y="1088926"/>
                  <a:pt x="1417320" y="1097280"/>
                  <a:pt x="1426464" y="1106424"/>
                </a:cubicBezTo>
                <a:cubicBezTo>
                  <a:pt x="1441704" y="1103376"/>
                  <a:pt x="1459252" y="1105901"/>
                  <a:pt x="1472184" y="1097280"/>
                </a:cubicBezTo>
                <a:cubicBezTo>
                  <a:pt x="1480204" y="1091933"/>
                  <a:pt x="1477531" y="1078707"/>
                  <a:pt x="1481328" y="1069848"/>
                </a:cubicBezTo>
                <a:cubicBezTo>
                  <a:pt x="1486698" y="1057319"/>
                  <a:pt x="1494554" y="1045928"/>
                  <a:pt x="1499616" y="1033272"/>
                </a:cubicBezTo>
                <a:cubicBezTo>
                  <a:pt x="1506775" y="1015374"/>
                  <a:pt x="1517904" y="978408"/>
                  <a:pt x="1517904" y="978408"/>
                </a:cubicBezTo>
                <a:cubicBezTo>
                  <a:pt x="1520952" y="704088"/>
                  <a:pt x="1518479" y="429651"/>
                  <a:pt x="1527048" y="155448"/>
                </a:cubicBezTo>
                <a:cubicBezTo>
                  <a:pt x="1527650" y="136180"/>
                  <a:pt x="1540661" y="119286"/>
                  <a:pt x="1545336" y="100584"/>
                </a:cubicBezTo>
                <a:cubicBezTo>
                  <a:pt x="1548384" y="88392"/>
                  <a:pt x="1546204" y="73466"/>
                  <a:pt x="1554480" y="64008"/>
                </a:cubicBezTo>
                <a:cubicBezTo>
                  <a:pt x="1568954" y="47467"/>
                  <a:pt x="1609344" y="27432"/>
                  <a:pt x="1609344" y="27432"/>
                </a:cubicBezTo>
                <a:cubicBezTo>
                  <a:pt x="1642576" y="60664"/>
                  <a:pt x="1634882" y="50384"/>
                  <a:pt x="1664208" y="91440"/>
                </a:cubicBezTo>
                <a:cubicBezTo>
                  <a:pt x="1670596" y="100383"/>
                  <a:pt x="1677581" y="109042"/>
                  <a:pt x="1682496" y="118872"/>
                </a:cubicBezTo>
                <a:cubicBezTo>
                  <a:pt x="1686807" y="127493"/>
                  <a:pt x="1687329" y="137683"/>
                  <a:pt x="1691640" y="146304"/>
                </a:cubicBezTo>
                <a:cubicBezTo>
                  <a:pt x="1727092" y="217208"/>
                  <a:pt x="1696088" y="132217"/>
                  <a:pt x="1719072" y="201168"/>
                </a:cubicBezTo>
                <a:cubicBezTo>
                  <a:pt x="1716024" y="262128"/>
                  <a:pt x="1714997" y="323223"/>
                  <a:pt x="1709928" y="384048"/>
                </a:cubicBezTo>
                <a:cubicBezTo>
                  <a:pt x="1708884" y="396572"/>
                  <a:pt x="1705734" y="409073"/>
                  <a:pt x="1700784" y="420624"/>
                </a:cubicBezTo>
                <a:cubicBezTo>
                  <a:pt x="1647606" y="544705"/>
                  <a:pt x="1711882" y="359897"/>
                  <a:pt x="1673352" y="475488"/>
                </a:cubicBezTo>
                <a:cubicBezTo>
                  <a:pt x="1667256" y="542544"/>
                  <a:pt x="1663086" y="609803"/>
                  <a:pt x="1655064" y="676656"/>
                </a:cubicBezTo>
                <a:cubicBezTo>
                  <a:pt x="1653916" y="686226"/>
                  <a:pt x="1645920" y="694449"/>
                  <a:pt x="1645920" y="704088"/>
                </a:cubicBezTo>
                <a:cubicBezTo>
                  <a:pt x="1645920" y="835187"/>
                  <a:pt x="1643195" y="966719"/>
                  <a:pt x="1655064" y="1097280"/>
                </a:cubicBezTo>
                <a:cubicBezTo>
                  <a:pt x="1655937" y="1106879"/>
                  <a:pt x="1673352" y="1103376"/>
                  <a:pt x="1682496" y="1106424"/>
                </a:cubicBezTo>
                <a:cubicBezTo>
                  <a:pt x="1722120" y="1100328"/>
                  <a:pt x="1763613" y="1101620"/>
                  <a:pt x="1801368" y="1088136"/>
                </a:cubicBezTo>
                <a:cubicBezTo>
                  <a:pt x="1810445" y="1084894"/>
                  <a:pt x="1805165" y="1068724"/>
                  <a:pt x="1810512" y="1060704"/>
                </a:cubicBezTo>
                <a:cubicBezTo>
                  <a:pt x="1817685" y="1049944"/>
                  <a:pt x="1828800" y="1042416"/>
                  <a:pt x="1837944" y="1033272"/>
                </a:cubicBezTo>
                <a:cubicBezTo>
                  <a:pt x="1869441" y="938781"/>
                  <a:pt x="1853564" y="997247"/>
                  <a:pt x="1837944" y="786384"/>
                </a:cubicBezTo>
                <a:cubicBezTo>
                  <a:pt x="1837232" y="776772"/>
                  <a:pt x="1831138" y="768303"/>
                  <a:pt x="1828800" y="758952"/>
                </a:cubicBezTo>
                <a:cubicBezTo>
                  <a:pt x="1825031" y="743874"/>
                  <a:pt x="1822704" y="728472"/>
                  <a:pt x="1819656" y="713232"/>
                </a:cubicBezTo>
                <a:cubicBezTo>
                  <a:pt x="1822704" y="490728"/>
                  <a:pt x="1822946" y="268168"/>
                  <a:pt x="1828800" y="45720"/>
                </a:cubicBezTo>
                <a:cubicBezTo>
                  <a:pt x="1829054" y="36085"/>
                  <a:pt x="1831128" y="25104"/>
                  <a:pt x="1837944" y="18288"/>
                </a:cubicBezTo>
                <a:cubicBezTo>
                  <a:pt x="1842317" y="13915"/>
                  <a:pt x="1901636" y="79"/>
                  <a:pt x="1901952" y="0"/>
                </a:cubicBezTo>
                <a:cubicBezTo>
                  <a:pt x="1944624" y="64008"/>
                  <a:pt x="1920240" y="42672"/>
                  <a:pt x="1965960" y="73152"/>
                </a:cubicBezTo>
                <a:cubicBezTo>
                  <a:pt x="1972056" y="91440"/>
                  <a:pt x="1975627" y="110774"/>
                  <a:pt x="1984248" y="128016"/>
                </a:cubicBezTo>
                <a:cubicBezTo>
                  <a:pt x="2007451" y="174422"/>
                  <a:pt x="1994975" y="153250"/>
                  <a:pt x="2020824" y="192024"/>
                </a:cubicBezTo>
                <a:cubicBezTo>
                  <a:pt x="2003899" y="835160"/>
                  <a:pt x="2024173" y="347977"/>
                  <a:pt x="2002536" y="640080"/>
                </a:cubicBezTo>
                <a:cubicBezTo>
                  <a:pt x="1990470" y="802965"/>
                  <a:pt x="2009302" y="738655"/>
                  <a:pt x="1984248" y="813816"/>
                </a:cubicBezTo>
                <a:cubicBezTo>
                  <a:pt x="1987296" y="896112"/>
                  <a:pt x="1987914" y="978534"/>
                  <a:pt x="1993392" y="1060704"/>
                </a:cubicBezTo>
                <a:cubicBezTo>
                  <a:pt x="1994033" y="1070321"/>
                  <a:pt x="1998225" y="1079515"/>
                  <a:pt x="2002536" y="1088136"/>
                </a:cubicBezTo>
                <a:cubicBezTo>
                  <a:pt x="2011245" y="1105553"/>
                  <a:pt x="2027355" y="1128631"/>
                  <a:pt x="2048256" y="1133856"/>
                </a:cubicBezTo>
                <a:cubicBezTo>
                  <a:pt x="2063041" y="1137552"/>
                  <a:pt x="2078736" y="1133856"/>
                  <a:pt x="2093976" y="1133856"/>
                </a:cubicBezTo>
              </a:path>
            </a:pathLst>
          </a:cu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 descr="Tenké střevo orgánem měsíce června | dobrakondice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8033"/>
            <a:ext cx="4139952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Části a funkce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cs-CZ" dirty="0" smtClean="0"/>
              <a:t>Tenké – vstřebávání všeho</a:t>
            </a:r>
          </a:p>
          <a:p>
            <a:r>
              <a:rPr lang="cs-CZ" dirty="0" smtClean="0"/>
              <a:t>Tlusté – vstřebávání vody</a:t>
            </a:r>
            <a:endParaRPr lang="cs-CZ" dirty="0"/>
          </a:p>
        </p:txBody>
      </p:sp>
      <p:sp>
        <p:nvSpPr>
          <p:cNvPr id="5" name="Oválný popisek 4"/>
          <p:cNvSpPr/>
          <p:nvPr/>
        </p:nvSpPr>
        <p:spPr>
          <a:xfrm>
            <a:off x="5580112" y="1484784"/>
            <a:ext cx="2736304" cy="1512168"/>
          </a:xfrm>
          <a:prstGeom prst="wedgeEllipseCallout">
            <a:avLst>
              <a:gd name="adj1" fmla="val -60600"/>
              <a:gd name="adj2" fmla="val 201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Proč je potřeba to tlusté? Proč se voda nevstřebává hned v tenkém?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 descr="Bellies, bowels and entrails in the eighteenth century: Banning them,  securing us? (Seventeenth- and Eighteenth-Century Studies) - Kindle edition  by Barr, Rebecca Anne, Kleiman-Lafon, Sylvie, Vasset, Sophie. Arts &amp;  Photography Kindle eBooks @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15619"/>
            <a:ext cx="2520280" cy="394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UNCTIONING OF OUR DUODENUM - Gesundheit Nutrition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0504"/>
            <a:ext cx="6624760" cy="529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Tenké střevo – 12ník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Prvních 12 palců (hned za žaludkem)</a:t>
            </a:r>
          </a:p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Nejdůležitejší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část: ústí sem vývod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Pankreas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Žlučovod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Pankreatické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štávy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rozkládají: ?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Žluč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(přitéká jsem žlučovodem ze žlučníku) umožňuje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emulgaci tuků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álný popisek 3"/>
          <p:cNvSpPr/>
          <p:nvPr/>
        </p:nvSpPr>
        <p:spPr>
          <a:xfrm>
            <a:off x="6588224" y="836712"/>
            <a:ext cx="2528304" cy="1368152"/>
          </a:xfrm>
          <a:prstGeom prst="wedgeEllipseCallout">
            <a:avLst>
              <a:gd name="adj1" fmla="val -67422"/>
              <a:gd name="adj2" fmla="val 147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Jak se jmenuje svěrač oddělující žaludek a střeva?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Slepé střevo, Apendix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 je? (důležité v případě, že bude bolet)</a:t>
            </a:r>
          </a:p>
          <a:p>
            <a:r>
              <a:rPr lang="cs-CZ" dirty="0" smtClean="0"/>
              <a:t>K čemu je?</a:t>
            </a:r>
            <a:endParaRPr lang="cs-CZ" dirty="0"/>
          </a:p>
        </p:txBody>
      </p:sp>
      <p:pic>
        <p:nvPicPr>
          <p:cNvPr id="5122" name="Picture 2" descr="Appendix (Anatomy): Appendix Picture, Location, Definition, Function,  Conditions, Tests, and Treat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61531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ppendix removal associated with development of Parkinson's disease -  Neuroscience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17" y="0"/>
            <a:ext cx="696036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5213" y="260648"/>
            <a:ext cx="613102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Tlusté střevo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Vláknina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Průjem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Plyny –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metan,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sírovodík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 - množství a charakter závisí na množství a druhu snědené potravy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vislý svitek 3"/>
          <p:cNvSpPr/>
          <p:nvPr/>
        </p:nvSpPr>
        <p:spPr>
          <a:xfrm>
            <a:off x="2339752" y="3933056"/>
            <a:ext cx="4680520" cy="2736304"/>
          </a:xfrm>
          <a:prstGeom prst="verticalScroll">
            <a:avLst>
              <a:gd name="adj" fmla="val 748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Proslulé Fazole a ostatní luštěniny</a:t>
            </a:r>
          </a:p>
          <a:p>
            <a:pPr algn="ctr"/>
            <a:r>
              <a:rPr lang="cs-CZ" dirty="0" smtClean="0"/>
              <a:t>Obsahují velké množství trisacharidů, které ale tělo v tenkém střevě nedokáže </a:t>
            </a:r>
            <a:r>
              <a:rPr lang="cs-CZ" dirty="0"/>
              <a:t>z</a:t>
            </a:r>
            <a:r>
              <a:rPr lang="cs-CZ" dirty="0" smtClean="0"/>
              <a:t>pracovat. Teprve když tyto cukry dosáhnou tlustého střeva, přijdou do styku s bakteriemi schopnými je metabolizovat – ovšem za cenu produkce mimořádného množství odpadních plynů.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6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Konečník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46700"/>
            <a:ext cx="8229600" cy="2304256"/>
          </a:xfrm>
        </p:spPr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ca po 2 dnech</a:t>
            </a:r>
          </a:p>
          <a:p>
            <a:r>
              <a:rPr lang="cs-CZ" dirty="0" smtClean="0"/>
              <a:t>Anální/Řitní otvor – 2 svěrače</a:t>
            </a:r>
          </a:p>
          <a:p>
            <a:r>
              <a:rPr lang="cs-CZ" sz="2400" dirty="0" smtClean="0"/>
              <a:t>Je to „jednosměrka“ – jízda v protisměru bývá nebezpečná! (anální styk)</a:t>
            </a:r>
            <a:endParaRPr lang="cs-CZ" sz="2400" dirty="0"/>
          </a:p>
        </p:txBody>
      </p:sp>
      <p:pic>
        <p:nvPicPr>
          <p:cNvPr id="8194" name="Picture 2" descr="Rectal Anatomy: Clinical Perspective | Oncohema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435934" cy="312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ctal examination - Wikiped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2551" r="2682" b="2773"/>
          <a:stretch/>
        </p:blipFill>
        <p:spPr bwMode="auto">
          <a:xfrm>
            <a:off x="5577840" y="3282696"/>
            <a:ext cx="3286112" cy="33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Zauzlení střev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t="2271" r="36913" b="11357"/>
          <a:stretch/>
        </p:blipFill>
        <p:spPr bwMode="auto">
          <a:xfrm>
            <a:off x="1979712" y="1307591"/>
            <a:ext cx="4626864" cy="42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5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237</Words>
  <Application>Microsoft Office PowerPoint</Application>
  <PresentationFormat>Předvádění na obrazovce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Střeva slov. Črevá angl. Entrails něm. Darms</vt:lpstr>
      <vt:lpstr>Peristaltika</vt:lpstr>
      <vt:lpstr>Délka</vt:lpstr>
      <vt:lpstr>Části a funkce</vt:lpstr>
      <vt:lpstr>Tenké střevo – 12ník</vt:lpstr>
      <vt:lpstr>Slepé střevo, Apendix</vt:lpstr>
      <vt:lpstr>Tlusté střevo</vt:lpstr>
      <vt:lpstr>Konečník</vt:lpstr>
      <vt:lpstr>Zauzlení střev</vt:lpstr>
      <vt:lpstr>Hemoroidy</vt:lpstr>
      <vt:lpstr>Apendicitida</vt:lpstr>
      <vt:lpstr>Břišní Tyfus</vt:lpstr>
      <vt:lpstr>Karcinom Tlustého střeva</vt:lpstr>
      <vt:lpstr>Cholera, Salmonelóza, Listerióza</vt:lpstr>
      <vt:lpstr>Střevní „mikroflóra“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střeva</dc:title>
  <dc:creator>B410a-NTB</dc:creator>
  <cp:lastModifiedBy>Mgr. Michal Tóth</cp:lastModifiedBy>
  <cp:revision>15</cp:revision>
  <dcterms:created xsi:type="dcterms:W3CDTF">2020-11-03T20:09:53Z</dcterms:created>
  <dcterms:modified xsi:type="dcterms:W3CDTF">2024-05-06T18:40:10Z</dcterms:modified>
</cp:coreProperties>
</file>