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93780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55672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7668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27675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94702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79783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03225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36077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83053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25023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62909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DBB6-20ED-45DD-9931-58D41D65A222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39D20-CE22-4795-8D9C-BC5CCFBAC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75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Methyl" TargetMode="External"/><Relationship Id="rId3" Type="http://schemas.openxmlformats.org/officeDocument/2006/relationships/hyperlink" Target="https://cs.wikipedia.org/w/index.php?title=Thiol%C3%A1za&amp;action=edit&amp;redlink=1" TargetMode="External"/><Relationship Id="rId7" Type="http://schemas.openxmlformats.org/officeDocument/2006/relationships/hyperlink" Target="https://cs.wikipedia.org/wiki/Skvalen" TargetMode="External"/><Relationship Id="rId2" Type="http://schemas.openxmlformats.org/officeDocument/2006/relationships/hyperlink" Target="https://cs.wikipedia.org/wiki/Acetylkoenzym_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Chemick%C3%A1_rovnov%C3%A1ha" TargetMode="External"/><Relationship Id="rId5" Type="http://schemas.openxmlformats.org/officeDocument/2006/relationships/hyperlink" Target="https://cs.wikipedia.org/wiki/Dekarboxylace" TargetMode="External"/><Relationship Id="rId4" Type="http://schemas.openxmlformats.org/officeDocument/2006/relationships/hyperlink" Target="https://cs.wikipedia.org/w/index.php?title=HMG-CoA_synt%C3%A1za&amp;action=edit&amp;redlink=1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3816424" cy="309634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Játra</a:t>
            </a:r>
            <a:br>
              <a:rPr lang="cs-CZ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slov.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Pečeň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angl.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Liver</a:t>
            </a:r>
            <a:br>
              <a:rPr lang="cs-CZ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něm.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Leber</a:t>
            </a:r>
            <a:endParaRPr lang="cs-CZ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8" t="4399" r="43249" b="5429"/>
          <a:stretch/>
        </p:blipFill>
        <p:spPr bwMode="auto">
          <a:xfrm>
            <a:off x="4211960" y="104835"/>
            <a:ext cx="4908008" cy="670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036"/>
            <a:ext cx="4139952" cy="310496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355976" y="5445224"/>
            <a:ext cx="3384376" cy="216024"/>
          </a:xfrm>
          <a:prstGeom prst="rect">
            <a:avLst/>
          </a:prstGeom>
          <a:solidFill>
            <a:srgbClr val="FFFF00">
              <a:alpha val="1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ný popisek 6"/>
          <p:cNvSpPr/>
          <p:nvPr/>
        </p:nvSpPr>
        <p:spPr>
          <a:xfrm>
            <a:off x="7884368" y="5274205"/>
            <a:ext cx="612068" cy="342038"/>
          </a:xfrm>
          <a:prstGeom prst="wedgeEllipseCallout">
            <a:avLst>
              <a:gd name="adj1" fmla="val -80591"/>
              <a:gd name="adj2" fmla="val 2908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81860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56184"/>
            <a:ext cx="8229600" cy="1900808"/>
          </a:xfrm>
        </p:spPr>
        <p:txBody>
          <a:bodyPr/>
          <a:lstStyle/>
          <a:p>
            <a:r>
              <a:rPr lang="cs-CZ" b="1" dirty="0" smtClean="0"/>
              <a:t>6. „Výrobna Močoviny“</a:t>
            </a:r>
          </a:p>
          <a:p>
            <a:r>
              <a:rPr lang="cs-CZ" b="1" dirty="0" smtClean="0"/>
              <a:t>Močovina</a:t>
            </a:r>
            <a:r>
              <a:rPr lang="cs-CZ" dirty="0" smtClean="0"/>
              <a:t> – odpadní produkt při rozkladu Bílkovin na Aminokyseliny (přebytečný dusík)</a:t>
            </a:r>
            <a:endParaRPr lang="cs-CZ" dirty="0"/>
          </a:p>
        </p:txBody>
      </p:sp>
      <p:pic>
        <p:nvPicPr>
          <p:cNvPr id="9218" name="Picture 2" descr="Supplements and Urine - Ask The Scient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776911" cy="25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mino-Komplex 200 kapsl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70" y="2964879"/>
            <a:ext cx="2632274" cy="26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rotein 87% koncentrát 350 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00302"/>
            <a:ext cx="2760241" cy="27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75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3" y="1039051"/>
            <a:ext cx="5623793" cy="5648648"/>
          </a:xfrm>
          <a:prstGeom prst="rect">
            <a:avLst/>
          </a:prstGeom>
        </p:spPr>
      </p:pic>
      <p:pic>
        <p:nvPicPr>
          <p:cNvPr id="10246" name="Picture 6" descr="LEROS NATUR Játra, žlučník 20 sáčků - Lékárna.c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0649" r="23573" b="10849"/>
          <a:stretch/>
        </p:blipFill>
        <p:spPr bwMode="auto">
          <a:xfrm>
            <a:off x="6804248" y="4068471"/>
            <a:ext cx="1810512" cy="26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4" y="1268760"/>
            <a:ext cx="8360098" cy="334096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7. „Továrna na Žluč“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Žluč</a:t>
            </a:r>
            <a:r>
              <a:rPr lang="cs-CZ" dirty="0" smtClean="0">
                <a:solidFill>
                  <a:schemeClr val="bg1"/>
                </a:solidFill>
              </a:rPr>
              <a:t> – látka určená k emulgaci tuků v tenkém střevě (skladuje se ve </a:t>
            </a:r>
            <a:r>
              <a:rPr lang="cs-CZ" b="1" dirty="0" smtClean="0">
                <a:solidFill>
                  <a:schemeClr val="bg1"/>
                </a:solidFill>
              </a:rPr>
              <a:t>Žlučník</a:t>
            </a:r>
            <a:r>
              <a:rPr lang="cs-CZ" dirty="0" smtClean="0">
                <a:solidFill>
                  <a:schemeClr val="bg1"/>
                </a:solidFill>
              </a:rPr>
              <a:t>u pod Játry)</a:t>
            </a:r>
          </a:p>
          <a:p>
            <a:pPr lvl="1"/>
            <a:r>
              <a:rPr lang="cs-CZ" sz="3200" dirty="0" smtClean="0">
                <a:solidFill>
                  <a:schemeClr val="bg1"/>
                </a:solidFill>
              </a:rPr>
              <a:t>Obsahuje žluté barvivo </a:t>
            </a:r>
            <a:r>
              <a:rPr lang="cs-CZ" sz="3200" dirty="0" err="1" smtClean="0">
                <a:solidFill>
                  <a:schemeClr val="bg1"/>
                </a:solidFill>
              </a:rPr>
              <a:t>Bilirubín</a:t>
            </a:r>
            <a:r>
              <a:rPr lang="cs-CZ" sz="3200" dirty="0" smtClean="0">
                <a:solidFill>
                  <a:schemeClr val="bg1"/>
                </a:solidFill>
              </a:rPr>
              <a:t>, které vzniká v játrech z barviva </a:t>
            </a:r>
            <a:r>
              <a:rPr lang="cs-CZ" sz="3200" dirty="0" err="1" smtClean="0">
                <a:solidFill>
                  <a:schemeClr val="bg1"/>
                </a:solidFill>
              </a:rPr>
              <a:t>Hemoglobínu</a:t>
            </a:r>
            <a:r>
              <a:rPr lang="cs-CZ" sz="3200" dirty="0" smtClean="0">
                <a:solidFill>
                  <a:schemeClr val="bg1"/>
                </a:solidFill>
              </a:rPr>
              <a:t> (z krvinek)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4" name="AutoShape 2" descr="https://encrypted-tbn0.gstatic.com/shopping?q=tbn:ANd9GcQ5MyqmqxoDAG_Xj7hGziO9uV6YdlxcWtpX6OKAJkAhG7-US6AP_ibYdEzJmTFFVINbAt60kpqIBr4NCupdgLuk57q700GiBGqaKO-qrvXF-S1ws_rwNcNoow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196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helace: healthandbeauty.cz - Beauty Guru - zdraví, kosmetika, estetika,  anti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4"/>
          <a:stretch/>
        </p:blipFill>
        <p:spPr bwMode="auto">
          <a:xfrm>
            <a:off x="1403648" y="3685243"/>
            <a:ext cx="4088896" cy="30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rugs Cartoon Stock Photos And Image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375944"/>
            <a:ext cx="2355003" cy="18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Alkohol Stock vektory, Royalty Free Alkohol Ilustrace |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546648" cy="18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cs-CZ" b="1" dirty="0" smtClean="0"/>
              <a:t>7. „</a:t>
            </a:r>
            <a:r>
              <a:rPr lang="cs-CZ" b="1" dirty="0" err="1" smtClean="0"/>
              <a:t>Neutralizátor</a:t>
            </a:r>
            <a:r>
              <a:rPr lang="cs-CZ" b="1" dirty="0" smtClean="0"/>
              <a:t> nebezpečných látek“</a:t>
            </a:r>
          </a:p>
          <a:p>
            <a:r>
              <a:rPr lang="cs-CZ" b="1" dirty="0" smtClean="0"/>
              <a:t>Detoxikace</a:t>
            </a:r>
            <a:r>
              <a:rPr lang="cs-CZ" dirty="0" smtClean="0"/>
              <a:t> organismu – jedy a zbytky cizorodých látek (alkohol, drogy, léky)</a:t>
            </a:r>
          </a:p>
          <a:p>
            <a:r>
              <a:rPr lang="cs-CZ" sz="3200" b="1" dirty="0" smtClean="0"/>
              <a:t>Úložiště </a:t>
            </a:r>
            <a:r>
              <a:rPr lang="cs-CZ" b="1" dirty="0" smtClean="0"/>
              <a:t>těžkých kovů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449394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cs-CZ" b="1" dirty="0" smtClean="0"/>
              <a:t>8. Zázračná regenerace</a:t>
            </a:r>
            <a:endParaRPr lang="cs-CZ" sz="3200" b="1" dirty="0"/>
          </a:p>
        </p:txBody>
      </p:sp>
      <p:pic>
        <p:nvPicPr>
          <p:cNvPr id="12290" name="Picture 2" descr="Prometheus 1 - Greek Mythology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85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04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Nemoci </a:t>
            </a:r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19"/>
          </a:xfrm>
        </p:spPr>
        <p:txBody>
          <a:bodyPr>
            <a:normAutofit/>
          </a:bodyPr>
          <a:lstStyle/>
          <a:p>
            <a:r>
              <a:rPr lang="cs-CZ" dirty="0" smtClean="0"/>
              <a:t>Hepatitida (Žloutenka)</a:t>
            </a:r>
          </a:p>
          <a:p>
            <a:r>
              <a:rPr lang="cs-CZ" sz="3200" dirty="0" smtClean="0"/>
              <a:t>Mononukleóza</a:t>
            </a:r>
          </a:p>
          <a:p>
            <a:r>
              <a:rPr lang="cs-CZ" dirty="0" smtClean="0"/>
              <a:t>Cirhóza</a:t>
            </a:r>
          </a:p>
          <a:p>
            <a:r>
              <a:rPr lang="cs-CZ" sz="3200" dirty="0" smtClean="0"/>
              <a:t>Žlučníková kolika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1792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jsou Játra?</a:t>
            </a:r>
          </a:p>
        </p:txBody>
      </p:sp>
      <p:pic>
        <p:nvPicPr>
          <p:cNvPr id="1026" name="Picture 2" descr="The Liver - An Amazing Organ | Gastrointestinal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492896"/>
            <a:ext cx="8046671" cy="402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tty Liver Disease: Are You At Risk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5498976" cy="54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sual Guide to Liver Can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76343"/>
            <a:ext cx="4920481" cy="33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cs-CZ" dirty="0" smtClean="0"/>
              <a:t>Tam kde bolí i žlučník…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248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verything You Need to Know About Hepatitis C and Liver Disease and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44757"/>
            <a:ext cx="8019256" cy="53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cs-CZ" sz="5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</a:t>
            </a:r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Játra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972816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vnitřní orgán těla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žláza v těle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Nejteplejší orgán kromě pracujících svalů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413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alén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5275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57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Galén</a:t>
            </a:r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Játra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1800" y="1600201"/>
            <a:ext cx="5915000" cy="748680"/>
          </a:xfrm>
        </p:spPr>
        <p:txBody>
          <a:bodyPr/>
          <a:lstStyle/>
          <a:p>
            <a:r>
              <a:rPr lang="cs-CZ" dirty="0" smtClean="0"/>
              <a:t>Co je pravda a v čem se mýlil?</a:t>
            </a:r>
            <a:endParaRPr lang="cs-CZ" dirty="0"/>
          </a:p>
        </p:txBody>
      </p:sp>
      <p:sp>
        <p:nvSpPr>
          <p:cNvPr id="4" name="Vodorovný svitek 3"/>
          <p:cNvSpPr/>
          <p:nvPr/>
        </p:nvSpPr>
        <p:spPr>
          <a:xfrm>
            <a:off x="899592" y="2564904"/>
            <a:ext cx="7848872" cy="4032448"/>
          </a:xfrm>
          <a:prstGeom prst="horizontalScroll">
            <a:avLst>
              <a:gd name="adj" fmla="val 11992"/>
            </a:avLst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cs-CZ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Krev se tvoří v játrech</a:t>
            </a:r>
          </a:p>
          <a:p>
            <a:pPr marL="342900" indent="-342900" algn="ctr">
              <a:buAutoNum type="arabicPeriod"/>
            </a:pPr>
            <a:r>
              <a:rPr lang="cs-CZ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Krev proudí přes pravou a levou srdeční komoru do celého těla</a:t>
            </a:r>
          </a:p>
          <a:p>
            <a:pPr marL="342900" indent="-342900" algn="ctr">
              <a:buAutoNum type="arabicPeriod"/>
            </a:pPr>
            <a:r>
              <a:rPr lang="cs-CZ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Srdce krev otepluje</a:t>
            </a:r>
          </a:p>
          <a:p>
            <a:pPr marL="342900" indent="-342900" algn="ctr">
              <a:buAutoNum type="arabicPeriod"/>
            </a:pPr>
            <a:r>
              <a:rPr lang="cs-CZ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Mozek je orgánem myšlení</a:t>
            </a:r>
          </a:p>
          <a:p>
            <a:pPr marL="342900" indent="-342900" algn="ctr">
              <a:buAutoNum type="arabicPeriod"/>
            </a:pPr>
            <a:r>
              <a:rPr lang="cs-CZ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Nervy zprostředkovávají vnější vněmy</a:t>
            </a:r>
          </a:p>
          <a:p>
            <a:pPr marL="342900" indent="-342900" algn="ctr">
              <a:buAutoNum type="arabicPeriod"/>
            </a:pPr>
            <a:r>
              <a:rPr lang="cs-CZ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 žilách koluje čistá krev, v tepnách je smíšená s jaterní životní silou</a:t>
            </a:r>
          </a:p>
          <a:p>
            <a:pPr marL="342900" indent="-342900" algn="ctr">
              <a:buAutoNum type="arabicPeriod"/>
            </a:pPr>
            <a:r>
              <a:rPr lang="cs-CZ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 střevech probíhá trávení a ten produkt putuje přímo do jater, kde se z nich tvoří krev</a:t>
            </a:r>
            <a:endParaRPr lang="cs-CZ" sz="20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tužka nahoru 4"/>
          <p:cNvSpPr/>
          <p:nvPr/>
        </p:nvSpPr>
        <p:spPr>
          <a:xfrm>
            <a:off x="323528" y="2431184"/>
            <a:ext cx="2527525" cy="432048"/>
          </a:xfrm>
          <a:prstGeom prst="ribbon2">
            <a:avLst>
              <a:gd name="adj1" fmla="val 14550"/>
              <a:gd name="adj2" fmla="val 6622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Gaius</a:t>
            </a:r>
            <a:r>
              <a:rPr lang="cs-CZ" sz="1200" dirty="0" smtClean="0"/>
              <a:t> Claudius </a:t>
            </a:r>
            <a:r>
              <a:rPr lang="cs-CZ" sz="1200" dirty="0" err="1" smtClean="0"/>
              <a:t>Galenos</a:t>
            </a:r>
            <a:r>
              <a:rPr lang="cs-CZ" sz="1200" dirty="0" smtClean="0"/>
              <a:t> (129 – 200 n.l.)</a:t>
            </a:r>
            <a:endParaRPr lang="cs-CZ" sz="1200" dirty="0"/>
          </a:p>
        </p:txBody>
      </p:sp>
      <p:sp>
        <p:nvSpPr>
          <p:cNvPr id="6" name="Násobení 5"/>
          <p:cNvSpPr/>
          <p:nvPr/>
        </p:nvSpPr>
        <p:spPr>
          <a:xfrm>
            <a:off x="4608004" y="2467188"/>
            <a:ext cx="432048" cy="36004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5364088" y="2317205"/>
            <a:ext cx="546757" cy="495397"/>
          </a:xfrm>
          <a:custGeom>
            <a:avLst/>
            <a:gdLst>
              <a:gd name="connsiteX0" fmla="*/ 0 w 546757"/>
              <a:gd name="connsiteY0" fmla="*/ 270041 h 495397"/>
              <a:gd name="connsiteX1" fmla="*/ 155448 w 546757"/>
              <a:gd name="connsiteY1" fmla="*/ 489497 h 495397"/>
              <a:gd name="connsiteX2" fmla="*/ 502920 w 546757"/>
              <a:gd name="connsiteY2" fmla="*/ 59729 h 495397"/>
              <a:gd name="connsiteX3" fmla="*/ 530352 w 546757"/>
              <a:gd name="connsiteY3" fmla="*/ 14009 h 49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757" h="495397">
                <a:moveTo>
                  <a:pt x="0" y="270041"/>
                </a:moveTo>
                <a:cubicBezTo>
                  <a:pt x="35814" y="397295"/>
                  <a:pt x="71628" y="524549"/>
                  <a:pt x="155448" y="489497"/>
                </a:cubicBezTo>
                <a:cubicBezTo>
                  <a:pt x="239268" y="454445"/>
                  <a:pt x="440436" y="138977"/>
                  <a:pt x="502920" y="59729"/>
                </a:cubicBezTo>
                <a:cubicBezTo>
                  <a:pt x="565404" y="-19519"/>
                  <a:pt x="547878" y="-2755"/>
                  <a:pt x="530352" y="14009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460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áklady anatomie soustavy trávicí, žláz s vnitřní sekrecí a soustavy  močopohlavní | Fakulta sportovních studií Masarykovy univerz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r="3164"/>
          <a:stretch/>
        </p:blipFill>
        <p:spPr bwMode="auto">
          <a:xfrm>
            <a:off x="5652120" y="1700808"/>
            <a:ext cx="33924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6203032" cy="4525963"/>
          </a:xfrm>
        </p:spPr>
        <p:txBody>
          <a:bodyPr/>
          <a:lstStyle/>
          <a:p>
            <a:r>
              <a:rPr lang="cs-CZ" b="1" dirty="0" smtClean="0"/>
              <a:t>500 známých metabolických dějů</a:t>
            </a:r>
          </a:p>
          <a:p>
            <a:r>
              <a:rPr lang="cs-CZ" b="1" dirty="0" smtClean="0"/>
              <a:t>1. „Celnice“ </a:t>
            </a:r>
            <a:r>
              <a:rPr lang="cs-CZ" dirty="0" smtClean="0"/>
              <a:t>- konečné zpracování potravy – produkty trávení putují přímo do jater speciální cévou – </a:t>
            </a:r>
            <a:r>
              <a:rPr lang="cs-CZ" b="1" dirty="0" smtClean="0"/>
              <a:t>Portální (Vrátnicová) žíla</a:t>
            </a:r>
          </a:p>
          <a:p>
            <a:pPr marL="0" indent="0">
              <a:buNone/>
            </a:pPr>
            <a:r>
              <a:rPr lang="cs-CZ" dirty="0" smtClean="0"/>
              <a:t>Díky tomu jsou játra jako jediný orgán napojeny na 2 krevní oběhy současně.</a:t>
            </a:r>
            <a:endParaRPr lang="cs-CZ" dirty="0"/>
          </a:p>
        </p:txBody>
      </p:sp>
      <p:pic>
        <p:nvPicPr>
          <p:cNvPr id="4100" name="Picture 4" descr="Evropa bez hranic: Schengenský prostor slaví 30 let. A hrozí, že opět  spadne závora | Hospodářské noviny (iHNed.cz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70147"/>
            <a:ext cx="2592288" cy="14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9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324744"/>
          </a:xfrm>
        </p:spPr>
        <p:txBody>
          <a:bodyPr/>
          <a:lstStyle/>
          <a:p>
            <a:r>
              <a:rPr lang="cs-CZ" b="1" dirty="0" smtClean="0"/>
              <a:t>2. „Chemická továrna“ </a:t>
            </a:r>
            <a:r>
              <a:rPr lang="cs-CZ" dirty="0" smtClean="0"/>
              <a:t>– rozklad/spojování molekul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4221088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Syntézu začíná </a:t>
            </a:r>
            <a:r>
              <a:rPr lang="cs-CZ" dirty="0">
                <a:hlinkClick r:id="rId2" tooltip="Acetylkoenzym A"/>
              </a:rPr>
              <a:t>acetyl-</a:t>
            </a:r>
            <a:r>
              <a:rPr lang="cs-CZ" dirty="0" err="1">
                <a:hlinkClick r:id="rId2" tooltip="Acetylkoenzym A"/>
              </a:rPr>
              <a:t>CoA</a:t>
            </a:r>
            <a:r>
              <a:rPr lang="cs-CZ" dirty="0"/>
              <a:t>, který je převeden na </a:t>
            </a:r>
            <a:r>
              <a:rPr lang="cs-CZ" dirty="0" err="1"/>
              <a:t>acetoacetyl-CoA</a:t>
            </a:r>
            <a:r>
              <a:rPr lang="cs-CZ" dirty="0"/>
              <a:t>. Následně díky enzymům </a:t>
            </a:r>
            <a:r>
              <a:rPr lang="cs-CZ" dirty="0" err="1">
                <a:hlinkClick r:id="rId3" tooltip="Thioláza (stránka neexistuje)"/>
              </a:rPr>
              <a:t>thioláze</a:t>
            </a:r>
            <a:r>
              <a:rPr lang="cs-CZ" dirty="0"/>
              <a:t> a </a:t>
            </a:r>
            <a:r>
              <a:rPr lang="cs-CZ" dirty="0">
                <a:hlinkClick r:id="rId4" tooltip="HMG-CoA syntáza (stránka neexistuje)"/>
              </a:rPr>
              <a:t>HMG-</a:t>
            </a:r>
            <a:r>
              <a:rPr lang="cs-CZ" dirty="0" err="1">
                <a:hlinkClick r:id="rId4" tooltip="HMG-CoA syntáza (stránka neexistuje)"/>
              </a:rPr>
              <a:t>CoA</a:t>
            </a:r>
            <a:r>
              <a:rPr lang="cs-CZ" dirty="0">
                <a:hlinkClick r:id="rId4" tooltip="HMG-CoA syntáza (stránka neexistuje)"/>
              </a:rPr>
              <a:t> </a:t>
            </a:r>
            <a:r>
              <a:rPr lang="cs-CZ" dirty="0" err="1">
                <a:hlinkClick r:id="rId4" tooltip="HMG-CoA syntáza (stránka neexistuje)"/>
              </a:rPr>
              <a:t>syntáze</a:t>
            </a:r>
            <a:r>
              <a:rPr lang="cs-CZ" dirty="0"/>
              <a:t> vzniká meziprodukt </a:t>
            </a:r>
            <a:r>
              <a:rPr lang="cs-CZ" dirty="0" err="1"/>
              <a:t>hydroxymethylglutaryl-CoA</a:t>
            </a:r>
            <a:r>
              <a:rPr lang="cs-CZ" dirty="0"/>
              <a:t>. Následná syntéza proběhne přes </a:t>
            </a:r>
            <a:r>
              <a:rPr lang="cs-CZ" dirty="0" err="1"/>
              <a:t>mevalonát</a:t>
            </a:r>
            <a:r>
              <a:rPr lang="cs-CZ" dirty="0"/>
              <a:t>, který je </a:t>
            </a:r>
            <a:r>
              <a:rPr lang="cs-CZ" dirty="0" err="1"/>
              <a:t>fosforylován</a:t>
            </a:r>
            <a:r>
              <a:rPr lang="cs-CZ" dirty="0"/>
              <a:t> na 5-difosfomevalonát. Dále pak dochází k </a:t>
            </a:r>
            <a:r>
              <a:rPr lang="cs-CZ" dirty="0">
                <a:hlinkClick r:id="rId5" tooltip="Dekarboxylace"/>
              </a:rPr>
              <a:t>dekarboxylaci</a:t>
            </a:r>
            <a:r>
              <a:rPr lang="cs-CZ" dirty="0"/>
              <a:t> a vznikají 2 produkty v </a:t>
            </a:r>
            <a:r>
              <a:rPr lang="cs-CZ" dirty="0">
                <a:hlinkClick r:id="rId6" tooltip="Chemická rovnováha"/>
              </a:rPr>
              <a:t>rovnováze</a:t>
            </a:r>
            <a:r>
              <a:rPr lang="cs-CZ" dirty="0"/>
              <a:t> - </a:t>
            </a:r>
            <a:r>
              <a:rPr lang="cs-CZ" dirty="0" err="1"/>
              <a:t>isopentenyldifosfát</a:t>
            </a:r>
            <a:r>
              <a:rPr lang="cs-CZ" dirty="0"/>
              <a:t> a </a:t>
            </a:r>
            <a:r>
              <a:rPr lang="cs-CZ" dirty="0" err="1"/>
              <a:t>dimethylallylfosfát</a:t>
            </a:r>
            <a:r>
              <a:rPr lang="cs-CZ" dirty="0"/>
              <a:t>, které kondenzují a vzniká </a:t>
            </a:r>
            <a:r>
              <a:rPr lang="cs-CZ" dirty="0" err="1"/>
              <a:t>geranylfosfát</a:t>
            </a:r>
            <a:r>
              <a:rPr lang="cs-CZ" dirty="0"/>
              <a:t>. Dále syntéza prochází přes </a:t>
            </a:r>
            <a:r>
              <a:rPr lang="cs-CZ" dirty="0" err="1"/>
              <a:t>farnesyldifosfát</a:t>
            </a:r>
            <a:r>
              <a:rPr lang="cs-CZ" dirty="0"/>
              <a:t>, </a:t>
            </a:r>
            <a:r>
              <a:rPr lang="cs-CZ" dirty="0" err="1">
                <a:hlinkClick r:id="rId7" tooltip="Skvalen"/>
              </a:rPr>
              <a:t>skvalen</a:t>
            </a:r>
            <a:r>
              <a:rPr lang="cs-CZ" dirty="0"/>
              <a:t>, 2,3-epoxyskvalen, </a:t>
            </a:r>
            <a:r>
              <a:rPr lang="cs-CZ" dirty="0" err="1"/>
              <a:t>lanosterol</a:t>
            </a:r>
            <a:r>
              <a:rPr lang="cs-CZ" dirty="0"/>
              <a:t> (který je považován za hlavní prekurzor cholesterolu) a následnými 19 kroky se ztrátou 3 </a:t>
            </a:r>
            <a:r>
              <a:rPr lang="cs-CZ" dirty="0">
                <a:hlinkClick r:id="rId8" tooltip="Methyl"/>
              </a:rPr>
              <a:t>methylových</a:t>
            </a:r>
            <a:r>
              <a:rPr lang="cs-CZ" dirty="0"/>
              <a:t> skupin vzniká cholesterol</a:t>
            </a:r>
            <a:r>
              <a:rPr lang="cs-CZ" dirty="0" smtClean="0"/>
              <a:t>. Je libo dalšího příkladu nějaké syntézy v játrech?</a:t>
            </a:r>
            <a:endParaRPr lang="cs-CZ" dirty="0"/>
          </a:p>
        </p:txBody>
      </p:sp>
      <p:sp>
        <p:nvSpPr>
          <p:cNvPr id="5" name="AutoShape 2" descr="Chemička z holdingu Agrofert vyrábí vysoce toxickou látku. Už deset let  vzdoruje doporučením EU - Seznam Zpráv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Chemička z holdingu Agrofert vyrábí vysoce toxickou látku. Už deset let  vzdoruje doporučením EU - Seznam Zpráv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6" name="Picture 6" descr="Unipetrol postaví v litvínovské chemičce kotelnu za více než miliardu -  iDNES.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22894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10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cs-CZ" b="1" dirty="0" smtClean="0"/>
              <a:t>3. „Čistící stanice“ </a:t>
            </a:r>
            <a:r>
              <a:rPr lang="cs-CZ" dirty="0" smtClean="0"/>
              <a:t>– </a:t>
            </a:r>
            <a:r>
              <a:rPr lang="cs-CZ" dirty="0" err="1" smtClean="0"/>
              <a:t>Kuppferovy</a:t>
            </a:r>
            <a:r>
              <a:rPr lang="cs-CZ" dirty="0" smtClean="0"/>
              <a:t> buňky zametají nežádoucí i infekční částečky</a:t>
            </a:r>
            <a:endParaRPr lang="cs-CZ" dirty="0"/>
          </a:p>
        </p:txBody>
      </p:sp>
      <p:pic>
        <p:nvPicPr>
          <p:cNvPr id="6148" name="Picture 4" descr="V obchodních centrech hraje ostraha stále důležitější roli. Pachatele  trestných činů a agresivní či nežádoucí osoby zadržují denně, jejich počet  roste | SECURITY MAGAZ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36679"/>
            <a:ext cx="5976664" cy="37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40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cs-CZ" b="1" dirty="0" smtClean="0"/>
              <a:t>4. „Zásobárna cukru“ </a:t>
            </a:r>
            <a:r>
              <a:rPr lang="cs-CZ" dirty="0" smtClean="0"/>
              <a:t>– </a:t>
            </a:r>
            <a:r>
              <a:rPr lang="cs-CZ" b="1" dirty="0" smtClean="0"/>
              <a:t>Glukóza</a:t>
            </a:r>
            <a:r>
              <a:rPr lang="cs-CZ" dirty="0" smtClean="0"/>
              <a:t> (ze střev) se proměňuje na </a:t>
            </a:r>
            <a:r>
              <a:rPr lang="cs-CZ" b="1" dirty="0" smtClean="0"/>
              <a:t>Glykogen</a:t>
            </a:r>
            <a:r>
              <a:rPr lang="cs-CZ" dirty="0" smtClean="0"/>
              <a:t> (zásobní cukr)</a:t>
            </a:r>
          </a:p>
          <a:p>
            <a:pPr marL="0" indent="0">
              <a:buNone/>
            </a:pPr>
            <a:r>
              <a:rPr lang="cs-CZ" dirty="0" smtClean="0"/>
              <a:t>Přebytek glukózy se přeměňuje na tuk (tukové buňky).</a:t>
            </a:r>
            <a:endParaRPr lang="cs-CZ" dirty="0"/>
          </a:p>
        </p:txBody>
      </p:sp>
      <p:pic>
        <p:nvPicPr>
          <p:cNvPr id="7170" name="Picture 2" descr="Glukóza, fruktóza a sacharóza - jaký je mezi nimi rozdíl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98127"/>
            <a:ext cx="4551462" cy="315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EZ Česká repub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1261">
            <a:off x="7003645" y="346892"/>
            <a:ext cx="1938687" cy="13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pecifikace Energit Hroznový cukr multiVitamín citrón 17 tablet role -  Heureka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769977" cy="27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2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The Cell Memb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48768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044824"/>
          </a:xfrm>
        </p:spPr>
        <p:txBody>
          <a:bodyPr/>
          <a:lstStyle/>
          <a:p>
            <a:r>
              <a:rPr lang="cs-CZ" b="1" dirty="0" smtClean="0"/>
              <a:t>5. „Výrobna Cholesterolu“ </a:t>
            </a:r>
            <a:r>
              <a:rPr lang="cs-CZ" dirty="0" smtClean="0"/>
              <a:t>– z tuků</a:t>
            </a:r>
          </a:p>
          <a:p>
            <a:r>
              <a:rPr lang="cs-CZ" u="sng" dirty="0" smtClean="0"/>
              <a:t>Dvojí použití </a:t>
            </a:r>
            <a:r>
              <a:rPr lang="cs-CZ" dirty="0" smtClean="0"/>
              <a:t>– součást některých hormonů nebo stavební látka (buněčné membrány)</a:t>
            </a:r>
            <a:endParaRPr lang="cs-CZ" dirty="0"/>
          </a:p>
        </p:txBody>
      </p:sp>
      <p:pic>
        <p:nvPicPr>
          <p:cNvPr id="8194" name="Picture 2" descr="Zvýšená hladina cholesterolu - cévy &amp; ží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62265"/>
            <a:ext cx="3744416" cy="20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ěchto 12 potravin rozpustí a vyplaví usazený cholesterol z vašich cév -  Vylectese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69160"/>
            <a:ext cx="3395911" cy="180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ranolky z McBrambory | Jo magazí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22461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259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345</Words>
  <Application>Microsoft Office PowerPoint</Application>
  <PresentationFormat>Předvádění na obrazovce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Játra slov. Pečeň angl. Liver něm. Leber</vt:lpstr>
      <vt:lpstr>Kde jsou Játra?</vt:lpstr>
      <vt:lpstr>3 Nej - Játra</vt:lpstr>
      <vt:lpstr>Galén a Játra</vt:lpstr>
      <vt:lpstr>Funkce Jater</vt:lpstr>
      <vt:lpstr>Funkce Jater</vt:lpstr>
      <vt:lpstr>Funkce Jater</vt:lpstr>
      <vt:lpstr>Funkce Jater</vt:lpstr>
      <vt:lpstr>Funkce Jater</vt:lpstr>
      <vt:lpstr>Funkce Jater</vt:lpstr>
      <vt:lpstr>Funkce Jater</vt:lpstr>
      <vt:lpstr>Funkce Jater</vt:lpstr>
      <vt:lpstr>Funkce Jater</vt:lpstr>
      <vt:lpstr>Nemoci Jater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Játra slov. Pečeň angl. Liver něm. Leber</dc:title>
  <dc:creator>B410a-NTB</dc:creator>
  <cp:lastModifiedBy>Mgr. Michal Tóth</cp:lastModifiedBy>
  <cp:revision>22</cp:revision>
  <dcterms:created xsi:type="dcterms:W3CDTF">2020-11-09T15:36:43Z</dcterms:created>
  <dcterms:modified xsi:type="dcterms:W3CDTF">2024-05-06T18:35:49Z</dcterms:modified>
</cp:coreProperties>
</file>