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1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869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1EF82-FDD1-4EAD-9B94-3F3C8F2C7333}" type="datetimeFigureOut">
              <a:rPr lang="cs-CZ" smtClean="0"/>
              <a:t>17.05.2021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646AE-A8B2-42F6-9725-FDA8239433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731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d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1EF82-FDD1-4EAD-9B94-3F3C8F2C7333}" type="datetimeFigureOut">
              <a:rPr lang="cs-CZ" smtClean="0"/>
              <a:t>17.05.2021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646AE-A8B2-42F6-9725-FDA8239433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698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d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1EF82-FDD1-4EAD-9B94-3F3C8F2C7333}" type="datetimeFigureOut">
              <a:rPr lang="cs-CZ" smtClean="0"/>
              <a:t>17.05.2021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646AE-A8B2-42F6-9725-FDA8239433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933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d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1EF82-FDD1-4EAD-9B94-3F3C8F2C7333}" type="datetimeFigureOut">
              <a:rPr lang="cs-CZ" smtClean="0"/>
              <a:t>17.05.2021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646AE-A8B2-42F6-9725-FDA8239433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910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d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1EF82-FDD1-4EAD-9B94-3F3C8F2C7333}" type="datetimeFigureOut">
              <a:rPr lang="cs-CZ" smtClean="0"/>
              <a:t>17.05.2021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646AE-A8B2-42F6-9725-FDA8239433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382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d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1EF82-FDD1-4EAD-9B94-3F3C8F2C7333}" type="datetimeFigureOut">
              <a:rPr lang="cs-CZ" smtClean="0"/>
              <a:t>17.05.2021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646AE-A8B2-42F6-9725-FDA8239433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041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d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1EF82-FDD1-4EAD-9B94-3F3C8F2C7333}" type="datetimeFigureOut">
              <a:rPr lang="cs-CZ" smtClean="0"/>
              <a:t>17.05.2021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646AE-A8B2-42F6-9725-FDA8239433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220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d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1EF82-FDD1-4EAD-9B94-3F3C8F2C7333}" type="datetimeFigureOut">
              <a:rPr lang="cs-CZ" smtClean="0"/>
              <a:t>17.05.2021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646AE-A8B2-42F6-9725-FDA8239433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097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d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1EF82-FDD1-4EAD-9B94-3F3C8F2C7333}" type="datetimeFigureOut">
              <a:rPr lang="cs-CZ" smtClean="0"/>
              <a:t>17.05.2021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646AE-A8B2-42F6-9725-FDA8239433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475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d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1EF82-FDD1-4EAD-9B94-3F3C8F2C7333}" type="datetimeFigureOut">
              <a:rPr lang="cs-CZ" smtClean="0"/>
              <a:t>17.05.2021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646AE-A8B2-42F6-9725-FDA8239433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524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d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1EF82-FDD1-4EAD-9B94-3F3C8F2C7333}" type="datetimeFigureOut">
              <a:rPr lang="cs-CZ" smtClean="0"/>
              <a:t>17.05.2021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646AE-A8B2-42F6-9725-FDA8239433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865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d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21EF82-FDD1-4EAD-9B94-3F3C8F2C7333}" type="datetimeFigureOut">
              <a:rPr lang="cs-CZ" smtClean="0"/>
              <a:t>17.05.2021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646AE-A8B2-42F6-9725-FDA8239433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1610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4000">
        <p14:vortex dir="d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gif"/><Relationship Id="rId4" Type="http://schemas.openxmlformats.org/officeDocument/2006/relationships/image" Target="../media/image51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png"/><Relationship Id="rId9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3.gif"/><Relationship Id="rId7" Type="http://schemas.microsoft.com/office/2007/relationships/hdphoto" Target="../media/hdphoto2.wdp"/><Relationship Id="rId12" Type="http://schemas.openxmlformats.org/officeDocument/2006/relationships/image" Target="../media/image20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microsoft.com/office/2007/relationships/hdphoto" Target="../media/hdphoto1.wdp"/><Relationship Id="rId10" Type="http://schemas.openxmlformats.org/officeDocument/2006/relationships/image" Target="../media/image18.gif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microsoft.com/office/2007/relationships/hdphoto" Target="../media/hdphoto4.wdp"/><Relationship Id="rId4" Type="http://schemas.openxmlformats.org/officeDocument/2006/relationships/image" Target="../media/image23.png"/><Relationship Id="rId9" Type="http://schemas.openxmlformats.org/officeDocument/2006/relationships/image" Target="../media/image2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gif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gif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31540" y="1340768"/>
            <a:ext cx="8280920" cy="1440159"/>
          </a:xfrm>
        </p:spPr>
        <p:txBody>
          <a:bodyPr>
            <a:noAutofit/>
          </a:bodyPr>
          <a:lstStyle/>
          <a:p>
            <a:r>
              <a:rPr lang="cs-CZ" sz="10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cs-CZ" sz="100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cs-CZ" sz="100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cs-CZ" sz="100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cs-CZ" sz="100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cs-CZ" sz="100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cs-CZ" sz="100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r>
              <a:rPr lang="cs-CZ" sz="100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Ř</a:t>
            </a:r>
            <a:r>
              <a:rPr lang="cs-CZ" sz="10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endParaRPr lang="cs-CZ" sz="10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2708920"/>
            <a:ext cx="6400800" cy="1991072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Charakteristika</a:t>
            </a:r>
          </a:p>
          <a:p>
            <a:r>
              <a:rPr lang="cs-CZ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Rozdělení</a:t>
            </a:r>
          </a:p>
          <a:p>
            <a:r>
              <a:rPr lang="cs-CZ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Nejznámější zástupci</a:t>
            </a:r>
          </a:p>
          <a:p>
            <a:r>
              <a:rPr lang="cs-CZ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Rekordy</a:t>
            </a:r>
            <a:endParaRPr lang="cs-CZ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57600" cy="2926080"/>
          </a:xfrm>
          <a:prstGeom prst="rect">
            <a:avLst/>
          </a:prstGeom>
        </p:spPr>
      </p:pic>
      <p:pic>
        <p:nvPicPr>
          <p:cNvPr id="2050" name="Picture 2" descr="C:\Users\B410a-NTB\Downloads\dinosaur anatomy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266233"/>
            <a:ext cx="6917528" cy="2591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B410a-NTB\Downloads\t-rex huntin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8800" y="1495063"/>
            <a:ext cx="2857500" cy="136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03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125 0.00416 L 1.2809 0.04603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83" y="208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6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100"/>
                            </p:stCondLst>
                            <p:childTnLst>
                              <p:par>
                                <p:cTn id="2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100"/>
                            </p:stCondLst>
                            <p:childTnLst>
                              <p:par>
                                <p:cTn id="3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100"/>
                            </p:stCondLst>
                            <p:childTnLst>
                              <p:par>
                                <p:cTn id="3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100"/>
                            </p:stCondLst>
                            <p:childTnLst>
                              <p:par>
                                <p:cTn id="4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vislý svitek 3"/>
          <p:cNvSpPr/>
          <p:nvPr/>
        </p:nvSpPr>
        <p:spPr>
          <a:xfrm>
            <a:off x="1039828" y="963597"/>
            <a:ext cx="2232248" cy="2448271"/>
          </a:xfrm>
          <a:prstGeom prst="vertic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i="1" dirty="0" smtClean="0"/>
              <a:t>Ve druhohorách v jednu dobu létali vedle sebe opeření dinosauři, neopeřený plazy i ptáci</a:t>
            </a:r>
            <a:endParaRPr lang="cs-CZ" i="1" dirty="0"/>
          </a:p>
        </p:txBody>
      </p:sp>
      <p:pic>
        <p:nvPicPr>
          <p:cNvPr id="7170" name="Picture 2" descr="C:\Users\B410a-NTB\Downloads\ptero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980728"/>
            <a:ext cx="14287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B410a-NTB\Downloads\gliding-pterosaur-angled-t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0" y="1844824"/>
            <a:ext cx="427672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B410a-NTB\Downloads\219756176dinosaur-animation-3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188" y="1690687"/>
            <a:ext cx="2333625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1" y="0"/>
            <a:ext cx="8229600" cy="850106"/>
          </a:xfrm>
        </p:spPr>
        <p:txBody>
          <a:bodyPr/>
          <a:lstStyle/>
          <a:p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Zajímavosti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4" name="Picture 6" descr="C:\Users\B410a-NTB\Downloads\Mossasaurus vs. Pterodactyl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48742"/>
            <a:ext cx="9144000" cy="459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B410a-NTB\Downloads\Mosasaurus - zvětšování ve filmech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28" y="711177"/>
            <a:ext cx="8090420" cy="614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083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0"/>
                            </p:stCondLst>
                            <p:childTnLst>
                              <p:par>
                                <p:cTn id="3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0"/>
                            </p:stCondLst>
                            <p:childTnLst>
                              <p:par>
                                <p:cTn id="3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3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3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160024"/>
            <a:ext cx="4968552" cy="2679469"/>
          </a:xfrm>
          <a:prstGeom prst="rect">
            <a:avLst/>
          </a:prstGeom>
        </p:spPr>
      </p:pic>
      <p:pic>
        <p:nvPicPr>
          <p:cNvPr id="1026" name="Picture 2" descr="Mesozoic Era | Sutori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4"/>
          <a:stretch/>
        </p:blipFill>
        <p:spPr bwMode="auto">
          <a:xfrm>
            <a:off x="2339751" y="2132856"/>
            <a:ext cx="3781425" cy="30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850106"/>
          </a:xfrm>
        </p:spPr>
        <p:txBody>
          <a:bodyPr/>
          <a:lstStyle/>
          <a:p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Charakteristika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42031" y="1131032"/>
            <a:ext cx="7776864" cy="5040560"/>
          </a:xfrm>
        </p:spPr>
        <p:txBody>
          <a:bodyPr>
            <a:normAutofit fontScale="92500"/>
          </a:bodyPr>
          <a:lstStyle/>
          <a:p>
            <a:pPr>
              <a:spcAft>
                <a:spcPts val="2400"/>
              </a:spcAft>
              <a:buBlip>
                <a:blip r:embed="rId4"/>
              </a:buBlip>
            </a:pPr>
            <a:r>
              <a:rPr lang="cs-CZ" sz="2800" dirty="0" smtClean="0"/>
              <a:t>Vznikli i zanikli během </a:t>
            </a:r>
            <a:r>
              <a:rPr lang="cs-CZ" sz="2800" b="1" dirty="0" smtClean="0"/>
              <a:t>Druhohor („věk dinosaurů“) </a:t>
            </a:r>
            <a:r>
              <a:rPr lang="cs-CZ" sz="2800" dirty="0" smtClean="0"/>
              <a:t>– toto období trvalo 150 mil. let</a:t>
            </a:r>
          </a:p>
          <a:p>
            <a:pPr>
              <a:spcAft>
                <a:spcPts val="2400"/>
              </a:spcAft>
              <a:buBlip>
                <a:blip r:embed="rId4"/>
              </a:buBlip>
            </a:pPr>
            <a:r>
              <a:rPr lang="cs-CZ" sz="2800" dirty="0" smtClean="0"/>
              <a:t>Vyvinuli se </a:t>
            </a:r>
            <a:r>
              <a:rPr lang="cs-CZ" sz="2800" b="1" dirty="0" smtClean="0"/>
              <a:t>z plazů</a:t>
            </a:r>
            <a:r>
              <a:rPr lang="cs-CZ" sz="2800" dirty="0" smtClean="0"/>
              <a:t>, ale na rozdíl od nich </a:t>
            </a:r>
            <a:r>
              <a:rPr lang="cs-CZ" sz="2800" b="1" dirty="0" smtClean="0"/>
              <a:t>neměli nohy vybočené do stran</a:t>
            </a:r>
            <a:r>
              <a:rPr lang="cs-CZ" sz="2800" dirty="0" smtClean="0"/>
              <a:t> – to jim umožňovalo vzpřímenou polohu těla a pohyb nohou jako u člověka</a:t>
            </a:r>
            <a:endParaRPr lang="cs-CZ" sz="2800" dirty="0"/>
          </a:p>
          <a:p>
            <a:pPr>
              <a:spcAft>
                <a:spcPts val="2400"/>
              </a:spcAft>
              <a:buBlip>
                <a:blip r:embed="rId4"/>
              </a:buBlip>
            </a:pPr>
            <a:r>
              <a:rPr lang="cs-CZ" sz="2800" dirty="0" smtClean="0"/>
              <a:t>Kladli vejce</a:t>
            </a:r>
          </a:p>
          <a:p>
            <a:pPr>
              <a:spcAft>
                <a:spcPts val="2400"/>
              </a:spcAft>
              <a:buBlip>
                <a:blip r:embed="rId4"/>
              </a:buBlip>
            </a:pPr>
            <a:r>
              <a:rPr lang="cs-CZ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Vyvinula se u nich </a:t>
            </a:r>
            <a:r>
              <a:rPr lang="cs-CZ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teplokrevnost a peří</a:t>
            </a:r>
          </a:p>
          <a:p>
            <a:pPr>
              <a:spcAft>
                <a:spcPts val="2400"/>
              </a:spcAft>
              <a:buBlip>
                <a:blip r:embed="rId4"/>
              </a:buBlip>
            </a:pPr>
            <a:r>
              <a:rPr lang="cs-CZ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Vyvinuli se z nich </a:t>
            </a:r>
            <a:r>
              <a:rPr lang="cs-CZ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ptáci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30" y="3485778"/>
            <a:ext cx="5737860" cy="33147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086" y="56778"/>
            <a:ext cx="5271330" cy="6858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84" y="754015"/>
            <a:ext cx="9144000" cy="610398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4" y="906892"/>
            <a:ext cx="9144000" cy="596407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569397"/>
            <a:ext cx="2915816" cy="335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51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35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600"/>
                            </p:stCondLst>
                            <p:childTnLst>
                              <p:par>
                                <p:cTn id="7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 tmFilter="0,0; .5, 1; 1, 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450"/>
                            </p:stCondLst>
                            <p:childTnLst>
                              <p:par>
                                <p:cTn id="9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608" y="1871755"/>
            <a:ext cx="2616898" cy="1296144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925" y="4898777"/>
            <a:ext cx="1988195" cy="1781092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6720"/>
            <a:ext cx="2619704" cy="259228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22114"/>
          </a:xfrm>
        </p:spPr>
        <p:txBody>
          <a:bodyPr/>
          <a:lstStyle/>
          <a:p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Rozdělení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899592" y="921328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PLAZOPÁNVÍ</a:t>
            </a:r>
            <a:endParaRPr lang="cs-CZ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6084168" y="889324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PTAKOPÁNVÍ</a:t>
            </a:r>
            <a:endParaRPr lang="cs-CZ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6336196" y="1444548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Ornitopodi</a:t>
            </a:r>
            <a:endParaRPr lang="cs-CZ" sz="24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7385440" y="4854351"/>
            <a:ext cx="1069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Rohatí</a:t>
            </a:r>
            <a:endParaRPr lang="cs-CZ" sz="24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178512" y="1444548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Sauropodi</a:t>
            </a:r>
            <a:endParaRPr lang="cs-CZ" sz="24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1354512" y="4437112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Teropodi</a:t>
            </a:r>
            <a:endParaRPr lang="cs-CZ" sz="2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1" name="Přímá spojnice se šipkou 10"/>
          <p:cNvCxnSpPr/>
          <p:nvPr/>
        </p:nvCxnSpPr>
        <p:spPr>
          <a:xfrm flipH="1">
            <a:off x="3059832" y="836712"/>
            <a:ext cx="288032" cy="14401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/>
          <p:nvPr/>
        </p:nvCxnSpPr>
        <p:spPr>
          <a:xfrm>
            <a:off x="5807544" y="797920"/>
            <a:ext cx="288032" cy="18280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Obrázek 1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3" t="7015" r="1"/>
          <a:stretch/>
        </p:blipFill>
        <p:spPr>
          <a:xfrm>
            <a:off x="1639186" y="2926954"/>
            <a:ext cx="3436870" cy="1412053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54" y="5739316"/>
            <a:ext cx="1263432" cy="905145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2" y="4834174"/>
            <a:ext cx="4138772" cy="1810287"/>
          </a:xfrm>
          <a:prstGeom prst="rect">
            <a:avLst/>
          </a:prstGeom>
        </p:spPr>
      </p:pic>
      <p:pic>
        <p:nvPicPr>
          <p:cNvPr id="24" name="Obrázek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5058409"/>
            <a:ext cx="3490736" cy="1745368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3402139"/>
            <a:ext cx="2483768" cy="1150684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048" y="3830919"/>
            <a:ext cx="1879648" cy="1067858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7385440" y="3171315"/>
            <a:ext cx="1332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Obrnění</a:t>
            </a:r>
            <a:endParaRPr lang="cs-CZ" sz="24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Obrázek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518566"/>
            <a:ext cx="1800610" cy="149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1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"/>
                            </p:stCondLst>
                            <p:childTnLst>
                              <p:par>
                                <p:cTn id="8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000"/>
                            </p:stCondLst>
                            <p:childTnLst>
                              <p:par>
                                <p:cTn id="10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/>
      <p:bldP spid="10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268760"/>
            <a:ext cx="5459686" cy="540255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4336"/>
            <a:ext cx="8229600" cy="874384"/>
          </a:xfrm>
        </p:spPr>
        <p:txBody>
          <a:bodyPr/>
          <a:lstStyle/>
          <a:p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Nejznámější zástupci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3661032" y="904364"/>
            <a:ext cx="1944216" cy="584775"/>
          </a:xfrm>
          <a:prstGeom prst="rect">
            <a:avLst/>
          </a:prstGeom>
          <a:noFill/>
          <a:ln w="38100">
            <a:solidFill>
              <a:schemeClr val="bg2">
                <a:lumMod val="25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cs-CZ" sz="3200" b="1" dirty="0" err="1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Sauropodi</a:t>
            </a:r>
            <a:endParaRPr lang="cs-CZ" sz="32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779912" y="3970035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 smtClean="0"/>
              <a:t>Brachiosaurus</a:t>
            </a:r>
            <a:endParaRPr lang="cs-CZ" sz="20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2693315"/>
            <a:ext cx="8958880" cy="3875237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403648" y="5157192"/>
            <a:ext cx="1505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 smtClean="0"/>
              <a:t>Diplodocus</a:t>
            </a:r>
            <a:endParaRPr lang="cs-CZ" sz="20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3893"/>
            <a:ext cx="9144000" cy="4032504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5639199" y="5357247"/>
            <a:ext cx="28932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 smtClean="0"/>
              <a:t>Seismosaurus</a:t>
            </a:r>
            <a:endParaRPr lang="cs-CZ" sz="2000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352" y="1414214"/>
            <a:ext cx="4084041" cy="5443786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6457350" cy="2663657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3923928" y="3645024"/>
            <a:ext cx="230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 smtClean="0">
                <a:solidFill>
                  <a:schemeClr val="bg1"/>
                </a:solidFill>
              </a:rPr>
              <a:t>Argentinosaurus</a:t>
            </a:r>
            <a:endParaRPr lang="cs-CZ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26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  <p:bldP spid="6" grpId="0"/>
      <p:bldP spid="8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4336"/>
            <a:ext cx="8229600" cy="874384"/>
          </a:xfrm>
        </p:spPr>
        <p:txBody>
          <a:bodyPr/>
          <a:lstStyle/>
          <a:p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Nejznámější zástupci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3765049" y="836712"/>
            <a:ext cx="1671048" cy="58477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Teropodi</a:t>
            </a:r>
            <a:endParaRPr lang="cs-CZ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Users\B410a-NTB\Downloads\Velociraptor-info-graphi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773306"/>
            <a:ext cx="3923928" cy="2811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ovéPole 14"/>
          <p:cNvSpPr txBox="1"/>
          <p:nvPr/>
        </p:nvSpPr>
        <p:spPr>
          <a:xfrm>
            <a:off x="6516216" y="3597520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 smtClean="0"/>
              <a:t>Velociraptor</a:t>
            </a:r>
            <a:endParaRPr lang="cs-CZ" sz="2000" dirty="0"/>
          </a:p>
        </p:txBody>
      </p:sp>
      <p:pic>
        <p:nvPicPr>
          <p:cNvPr id="1027" name="Picture 3" descr="C:\Users\B410a-NTB\Downloads\bdq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4267200"/>
            <a:ext cx="25908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ovéPole 15"/>
          <p:cNvSpPr txBox="1"/>
          <p:nvPr/>
        </p:nvSpPr>
        <p:spPr>
          <a:xfrm>
            <a:off x="1259632" y="4653136"/>
            <a:ext cx="18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 smtClean="0"/>
              <a:t>Compsognathus</a:t>
            </a:r>
            <a:endParaRPr lang="cs-CZ" sz="2000" dirty="0"/>
          </a:p>
        </p:txBody>
      </p:sp>
      <p:pic>
        <p:nvPicPr>
          <p:cNvPr id="1028" name="Picture 4" descr="C:\Users\B410a-NTB\Downloads\Dilothum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615" y="1340768"/>
            <a:ext cx="4362450" cy="40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ovéPole 16"/>
          <p:cNvSpPr txBox="1"/>
          <p:nvPr/>
        </p:nvSpPr>
        <p:spPr>
          <a:xfrm>
            <a:off x="950615" y="1484784"/>
            <a:ext cx="17491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 smtClean="0"/>
              <a:t>Dilophosaurus</a:t>
            </a:r>
            <a:endParaRPr lang="cs-CZ" sz="2000" dirty="0"/>
          </a:p>
        </p:txBody>
      </p:sp>
      <p:pic>
        <p:nvPicPr>
          <p:cNvPr id="1030" name="Picture 6" descr="C:\Users\B410a-NTB\Downloads\Baryonyx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983" y="1597330"/>
            <a:ext cx="6772275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ovéPole 18"/>
          <p:cNvSpPr txBox="1"/>
          <p:nvPr/>
        </p:nvSpPr>
        <p:spPr>
          <a:xfrm>
            <a:off x="4427984" y="3284984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 smtClean="0">
                <a:solidFill>
                  <a:schemeClr val="bg1"/>
                </a:solidFill>
              </a:rPr>
              <a:t>Baryonyx</a:t>
            </a:r>
            <a:endParaRPr lang="cs-CZ" sz="2000" dirty="0">
              <a:solidFill>
                <a:schemeClr val="bg1"/>
              </a:solidFill>
            </a:endParaRPr>
          </a:p>
        </p:txBody>
      </p:sp>
      <p:pic>
        <p:nvPicPr>
          <p:cNvPr id="1029" name="Picture 5" descr="C:\Users\B410a-NTB\Downloads\Allosauru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20" y="1917192"/>
            <a:ext cx="9144000" cy="470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ovéPole 17"/>
          <p:cNvSpPr txBox="1"/>
          <p:nvPr/>
        </p:nvSpPr>
        <p:spPr>
          <a:xfrm>
            <a:off x="1802790" y="4425721"/>
            <a:ext cx="1510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 smtClean="0"/>
              <a:t>Allosaurus</a:t>
            </a:r>
            <a:endParaRPr lang="cs-CZ" sz="2000" dirty="0"/>
          </a:p>
        </p:txBody>
      </p:sp>
      <p:pic>
        <p:nvPicPr>
          <p:cNvPr id="1033" name="Picture 9" descr="C:\Users\B410a-NTB\Downloads\Spinosaurus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2856" y="1370230"/>
            <a:ext cx="12169352" cy="532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ovéPole 19"/>
          <p:cNvSpPr txBox="1"/>
          <p:nvPr/>
        </p:nvSpPr>
        <p:spPr>
          <a:xfrm>
            <a:off x="2303748" y="3373196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 smtClean="0">
                <a:solidFill>
                  <a:schemeClr val="bg1"/>
                </a:solidFill>
              </a:rPr>
              <a:t>Spinosaurus</a:t>
            </a:r>
            <a:endParaRPr lang="cs-CZ" sz="2000" dirty="0">
              <a:solidFill>
                <a:schemeClr val="bg1"/>
              </a:solidFill>
            </a:endParaRPr>
          </a:p>
        </p:txBody>
      </p:sp>
      <p:pic>
        <p:nvPicPr>
          <p:cNvPr id="1034" name="Picture 10" descr="C:\Users\B410a-NTB\Downloads\tirex-png-5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349" y="1266620"/>
            <a:ext cx="5434219" cy="378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ovéPole 20"/>
          <p:cNvSpPr txBox="1"/>
          <p:nvPr/>
        </p:nvSpPr>
        <p:spPr>
          <a:xfrm>
            <a:off x="7182036" y="4853191"/>
            <a:ext cx="17104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 smtClean="0"/>
              <a:t>Tyrannosaurus</a:t>
            </a:r>
            <a:r>
              <a:rPr lang="cs-CZ" sz="2000" dirty="0" smtClean="0"/>
              <a:t> </a:t>
            </a:r>
            <a:r>
              <a:rPr lang="cs-CZ" sz="2000" dirty="0" err="1" smtClean="0"/>
              <a:t>rex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81011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1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3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3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 tmFilter="0,0; .5, 1; 1, 1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6" grpId="0"/>
      <p:bldP spid="17" grpId="0"/>
      <p:bldP spid="19" grpId="0"/>
      <p:bldP spid="18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616"/>
            <a:ext cx="8229600" cy="778098"/>
          </a:xfrm>
        </p:spPr>
        <p:txBody>
          <a:bodyPr/>
          <a:lstStyle/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Nejznámější zástupci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3635896" y="764704"/>
            <a:ext cx="2088232" cy="584775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cs-CZ" sz="32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Ornitopodi</a:t>
            </a:r>
            <a:endParaRPr lang="cs-CZ" sz="32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C:\Users\B410a-NTB\Downloads\Iguanod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988840"/>
            <a:ext cx="3990753" cy="1976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4499992" y="1788785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Iguanodon</a:t>
            </a:r>
            <a:endParaRPr lang="cs-CZ" sz="2000" dirty="0"/>
          </a:p>
        </p:txBody>
      </p:sp>
      <p:pic>
        <p:nvPicPr>
          <p:cNvPr id="3075" name="Picture 3" descr="C:\Users\B410a-NTB\Downloads\Corythosauru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92" y="2508139"/>
            <a:ext cx="6048375" cy="375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755576" y="4882856"/>
            <a:ext cx="18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 smtClean="0"/>
              <a:t>Corythosaurus</a:t>
            </a:r>
            <a:endParaRPr lang="cs-CZ" sz="2000" dirty="0"/>
          </a:p>
        </p:txBody>
      </p:sp>
      <p:pic>
        <p:nvPicPr>
          <p:cNvPr id="3076" name="Picture 4" descr="C:\Users\B410a-NTB\Downloads\Lamneosauru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428" y="2459374"/>
            <a:ext cx="4851400" cy="402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7092280" y="4653136"/>
            <a:ext cx="18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 smtClean="0"/>
              <a:t>Lambeosaurus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77392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616"/>
            <a:ext cx="8229600" cy="778098"/>
          </a:xfrm>
        </p:spPr>
        <p:txBody>
          <a:bodyPr/>
          <a:lstStyle/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Nejznámější zástupci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3824480" y="836712"/>
            <a:ext cx="1584176" cy="584775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Obrnění</a:t>
            </a:r>
            <a:endParaRPr lang="cs-CZ" sz="32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C:\Users\B410a-NTB\Downloads\Ankylosau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9" y="1628800"/>
            <a:ext cx="8761413" cy="497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6588224" y="4869160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Ankylosaurus</a:t>
            </a:r>
            <a:endParaRPr lang="cs-CZ" sz="2000" dirty="0"/>
          </a:p>
        </p:txBody>
      </p:sp>
      <p:pic>
        <p:nvPicPr>
          <p:cNvPr id="4099" name="Picture 3" descr="C:\Users\B410a-NTB\Downloads\Kentrosauru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4" y="1511419"/>
            <a:ext cx="9110856" cy="5118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5408656" y="5373216"/>
            <a:ext cx="1827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 smtClean="0"/>
              <a:t>Kentrosaurus</a:t>
            </a:r>
            <a:endParaRPr lang="cs-CZ" sz="2000" dirty="0"/>
          </a:p>
        </p:txBody>
      </p:sp>
      <p:pic>
        <p:nvPicPr>
          <p:cNvPr id="4100" name="Picture 4" descr="C:\Users\B410a-NTB\Downloads\Tuojiangosauru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68" y="1813162"/>
            <a:ext cx="9039032" cy="418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6012160" y="4797152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 smtClean="0"/>
              <a:t>Tuojiangosaurus</a:t>
            </a:r>
            <a:endParaRPr lang="cs-CZ" sz="2000" dirty="0"/>
          </a:p>
        </p:txBody>
      </p:sp>
      <p:pic>
        <p:nvPicPr>
          <p:cNvPr id="4101" name="Picture 5" descr="C:\Users\B410a-NTB\Downloads\Stegosaurus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60" y="2088568"/>
            <a:ext cx="9630520" cy="5417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286191" y="6093296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Stegosaurus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55489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616"/>
            <a:ext cx="8229600" cy="778098"/>
          </a:xfrm>
        </p:spPr>
        <p:txBody>
          <a:bodyPr/>
          <a:lstStyle/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Nejznámější zástupci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3995936" y="764704"/>
            <a:ext cx="1296144" cy="584775"/>
          </a:xfrm>
          <a:prstGeom prst="rect">
            <a:avLst/>
          </a:prstGeom>
          <a:noFill/>
          <a:ln w="38100"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Rohatí</a:t>
            </a:r>
            <a:endParaRPr lang="cs-CZ" sz="32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 descr="C:\Users\B410a-NTB\Downloads\Triceratop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38" y="1374613"/>
            <a:ext cx="8278044" cy="5451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619672" y="2353503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 smtClean="0"/>
              <a:t>Triceratops</a:t>
            </a:r>
            <a:endParaRPr lang="cs-CZ" sz="2000" dirty="0"/>
          </a:p>
        </p:txBody>
      </p:sp>
      <p:pic>
        <p:nvPicPr>
          <p:cNvPr id="5123" name="Picture 3" descr="C:\Users\B410a-NTB\Downloads\Styracosauru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50" y="958608"/>
            <a:ext cx="8748713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1403648" y="2553558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 smtClean="0"/>
              <a:t>Styracosaurus</a:t>
            </a:r>
            <a:endParaRPr lang="cs-CZ" sz="2000" dirty="0"/>
          </a:p>
        </p:txBody>
      </p:sp>
      <p:pic>
        <p:nvPicPr>
          <p:cNvPr id="5124" name="Picture 4" descr="C:\Users\B410a-NTB\Downloads\Torosauru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158" y="1196751"/>
            <a:ext cx="4965154" cy="5658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1731082" y="2852936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 smtClean="0"/>
              <a:t>Torosaurus</a:t>
            </a:r>
            <a:endParaRPr lang="cs-CZ" sz="2000" dirty="0"/>
          </a:p>
        </p:txBody>
      </p:sp>
      <p:pic>
        <p:nvPicPr>
          <p:cNvPr id="5125" name="Picture 5" descr="C:\Users\B410a-NTB\Downloads\Centrosauru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7387"/>
            <a:ext cx="6444208" cy="531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5868144" y="4725144"/>
            <a:ext cx="18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 smtClean="0"/>
              <a:t>Centrosaurus</a:t>
            </a:r>
            <a:endParaRPr lang="cs-CZ" sz="2000" dirty="0"/>
          </a:p>
        </p:txBody>
      </p:sp>
      <p:pic>
        <p:nvPicPr>
          <p:cNvPr id="5126" name="Picture 6" descr="C:\Users\B410a-NTB\Downloads\Pentaceratop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740" y="1374613"/>
            <a:ext cx="5102574" cy="547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2339752" y="2132856"/>
            <a:ext cx="18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 smtClean="0"/>
              <a:t>Pentaceratops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84609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  <p:bldP spid="3" grpId="1"/>
      <p:bldP spid="7" grpId="0"/>
      <p:bldP spid="7" grpId="1"/>
      <p:bldP spid="8" grpId="0"/>
      <p:bldP spid="8" grpId="1"/>
      <p:bldP spid="9" grpId="0"/>
      <p:bldP spid="9" grpId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850106"/>
          </a:xfrm>
        </p:spPr>
        <p:txBody>
          <a:bodyPr/>
          <a:lstStyle/>
          <a:p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Rekordy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 descr="C:\Users\B410a-NTB\Downloads\Mamethum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8809"/>
            <a:ext cx="4320480" cy="681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B410a-NTB\Downloads\Mamenchisaurus_Species_Scale_Steveoc86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4" y="3356992"/>
            <a:ext cx="9099066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vislý svitek 3"/>
          <p:cNvSpPr/>
          <p:nvPr/>
        </p:nvSpPr>
        <p:spPr>
          <a:xfrm>
            <a:off x="1371664" y="2132856"/>
            <a:ext cx="2664296" cy="1224136"/>
          </a:xfrm>
          <a:prstGeom prst="vertic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err="1" smtClean="0"/>
              <a:t>Mamenchisaurus</a:t>
            </a:r>
            <a:r>
              <a:rPr lang="cs-CZ" dirty="0" smtClean="0"/>
              <a:t> – nejdelší krk</a:t>
            </a:r>
            <a:endParaRPr lang="cs-CZ" dirty="0"/>
          </a:p>
        </p:txBody>
      </p:sp>
      <p:pic>
        <p:nvPicPr>
          <p:cNvPr id="6148" name="Picture 4" descr="C:\Users\B410a-NTB\Downloads\Breviparosus stop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16" y="-228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ál 5"/>
          <p:cNvSpPr/>
          <p:nvPr/>
        </p:nvSpPr>
        <p:spPr>
          <a:xfrm rot="21422448">
            <a:off x="1907704" y="3861048"/>
            <a:ext cx="4896544" cy="2016224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noFill/>
            </a:endParaRPr>
          </a:p>
        </p:txBody>
      </p:sp>
      <p:pic>
        <p:nvPicPr>
          <p:cNvPr id="6149" name="Picture 5" descr="C:\Users\B410a-NTB\Downloads\brevi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1419"/>
            <a:ext cx="9135984" cy="572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040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</TotalTime>
  <Words>134</Words>
  <Application>Microsoft Office PowerPoint</Application>
  <PresentationFormat>Předvádění na obrazovce (4:3)</PresentationFormat>
  <Paragraphs>56</Paragraphs>
  <Slides>10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1" baseType="lpstr">
      <vt:lpstr>Motiv systému Office</vt:lpstr>
      <vt:lpstr>DINOSAUŘI</vt:lpstr>
      <vt:lpstr>Charakteristika</vt:lpstr>
      <vt:lpstr>Rozdělení</vt:lpstr>
      <vt:lpstr>Nejznámější zástupci</vt:lpstr>
      <vt:lpstr>Nejznámější zástupci</vt:lpstr>
      <vt:lpstr>Nejznámější zástupci</vt:lpstr>
      <vt:lpstr>Nejznámější zástupci</vt:lpstr>
      <vt:lpstr>Nejznámější zástupci</vt:lpstr>
      <vt:lpstr>Rekordy</vt:lpstr>
      <vt:lpstr>Zajímavosti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DINOSAUŘI</dc:title>
  <dc:creator>Mgr. Michal Tóth</dc:creator>
  <cp:lastModifiedBy>Mgr. Michal Tóth</cp:lastModifiedBy>
  <cp:revision>30</cp:revision>
  <dcterms:created xsi:type="dcterms:W3CDTF">2021-05-14T19:09:37Z</dcterms:created>
  <dcterms:modified xsi:type="dcterms:W3CDTF">2021-05-17T22:10:37Z</dcterms:modified>
</cp:coreProperties>
</file>