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71" r:id="rId13"/>
    <p:sldId id="267" r:id="rId14"/>
    <p:sldId id="272" r:id="rId15"/>
    <p:sldId id="268" r:id="rId16"/>
    <p:sldId id="273" r:id="rId17"/>
    <p:sldId id="269" r:id="rId18"/>
    <p:sldId id="274" r:id="rId19"/>
    <p:sldId id="270" r:id="rId20"/>
    <p:sldId id="275" r:id="rId2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AD4C-898E-456A-90AC-3E929FE1804F}" type="datetimeFigureOut">
              <a:rPr lang="sk-SK" smtClean="0"/>
              <a:pPr/>
              <a:t>20. 4. 2021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3D14-462A-4FF5-9450-DCF3CF890D3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ped.cz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hyperlink" Target="https://www.youtube.com/watch?v=ZHpJr7_5Mj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OBRÁZKY\Schémy\Zem a jej začiat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20"/>
            <a:ext cx="6732240" cy="68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užka zahnutá nahoru 3"/>
          <p:cNvSpPr/>
          <p:nvPr/>
        </p:nvSpPr>
        <p:spPr>
          <a:xfrm>
            <a:off x="5724128" y="5805264"/>
            <a:ext cx="3168352" cy="792088"/>
          </a:xfrm>
          <a:prstGeom prst="ellipseRibbon2">
            <a:avLst>
              <a:gd name="adj1" fmla="val 25000"/>
              <a:gd name="adj2" fmla="val 100000"/>
              <a:gd name="adj3" fmla="val 1345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Mgr. Michal Tóth, 2020</a:t>
            </a:r>
          </a:p>
          <a:p>
            <a:pPr algn="ctr"/>
            <a:r>
              <a:rPr lang="cs-CZ" dirty="0" smtClean="0">
                <a:hlinkClick r:id="rId3"/>
              </a:rPr>
              <a:t>www.geoped.cz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20072" y="2826442"/>
            <a:ext cx="3744416" cy="122413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Jak se vyvíjela Země a život na ní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7056784" cy="1944216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GEOLOGICKÝ VÝVOJ ZEMĚ a ŽIVOTA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PRVOHORY</a:t>
            </a:r>
            <a:br>
              <a:rPr lang="cs-CZ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Perm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3701007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Podnebí na severní polokouli se stávalo sušším, vznikali pouště – ustupovaly </a:t>
            </a:r>
            <a:r>
              <a:rPr lang="cs-CZ" dirty="0" err="1" smtClean="0"/>
              <a:t>k</a:t>
            </a:r>
            <a:r>
              <a:rPr lang="cs-CZ" sz="1700" dirty="0" err="1" smtClean="0"/>
              <a:t>apradiny</a:t>
            </a:r>
            <a:r>
              <a:rPr lang="cs-CZ" dirty="0" err="1" smtClean="0"/>
              <a:t>p</a:t>
            </a:r>
            <a:r>
              <a:rPr lang="cs-CZ" sz="1700" dirty="0" err="1" smtClean="0"/>
              <a:t>řesličky</a:t>
            </a:r>
            <a:r>
              <a:rPr lang="cs-CZ" dirty="0" err="1" smtClean="0"/>
              <a:t>p</a:t>
            </a:r>
            <a:r>
              <a:rPr lang="cs-CZ" sz="1700" dirty="0" err="1" smtClean="0"/>
              <a:t>lavuně</a:t>
            </a:r>
            <a:r>
              <a:rPr lang="cs-CZ" sz="1700" dirty="0"/>
              <a:t> </a:t>
            </a:r>
            <a:r>
              <a:rPr lang="cs-CZ" dirty="0" smtClean="0"/>
              <a:t>(zmenšili svůj vzrůst)</a:t>
            </a:r>
          </a:p>
          <a:p>
            <a:r>
              <a:rPr lang="cs-CZ" dirty="0" smtClean="0"/>
              <a:t>Místo nich </a:t>
            </a:r>
            <a:r>
              <a:rPr lang="cs-CZ" dirty="0" err="1" smtClean="0"/>
              <a:t>cykasy</a:t>
            </a:r>
            <a:r>
              <a:rPr lang="cs-CZ" dirty="0" smtClean="0"/>
              <a:t>, jedle, cypřiše, tis, jinan a první sekvoje</a:t>
            </a:r>
          </a:p>
          <a:p>
            <a:r>
              <a:rPr lang="cs-CZ" dirty="0" smtClean="0"/>
              <a:t>Na konci prvohor bylo největší vymírání v historii Země – vymřelo 95% všech druhů organismů (bylo způsobeno masivním unikáním lávy a plynů v oblasti dnešní Sibiře)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DRUHOHORY</a:t>
            </a:r>
            <a:br>
              <a:rPr lang="sk-SK" b="1" dirty="0" smtClean="0"/>
            </a:br>
            <a:r>
              <a:rPr lang="sk-SK" b="1" dirty="0" smtClean="0"/>
              <a:t>Trias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18457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Začal před asi 250 miliony let</a:t>
            </a:r>
          </a:p>
          <a:p>
            <a:r>
              <a:rPr lang="cs-CZ" dirty="0" smtClean="0"/>
              <a:t>Světové pevniny byly stále spojeny v jeden </a:t>
            </a:r>
            <a:r>
              <a:rPr lang="cs-CZ" dirty="0" err="1" smtClean="0"/>
              <a:t>superkontinent</a:t>
            </a:r>
            <a:r>
              <a:rPr lang="cs-CZ" dirty="0" smtClean="0"/>
              <a:t> Pangeu, který se rozkládal od pólu k pólu, ale na konci Triasu se začal rozpadat a to trvalo až do čtvrtohor</a:t>
            </a:r>
          </a:p>
          <a:p>
            <a:r>
              <a:rPr lang="cs-CZ" dirty="0" smtClean="0"/>
              <a:t>Došlo k rychlému globálnímu oteplení a začala jedna z nejteplejších etap v dějinách Země (povrchová teplota vody v subtropickém pásmu byla až 38 °C)</a:t>
            </a:r>
          </a:p>
          <a:p>
            <a:r>
              <a:rPr lang="cs-CZ" dirty="0" smtClean="0"/>
              <a:t>Obrovská rozloha Pangey způsobila vznik podnebných pásem s extrémními podmínkami (na okrajích monzuny, uprostřed pouště)</a:t>
            </a:r>
          </a:p>
          <a:p>
            <a:r>
              <a:rPr lang="cs-CZ" dirty="0" smtClean="0"/>
              <a:t>Po  masovém vymírání na konci prvohor vznikli zcela nové skupiny obratlovců: dinosauři, krokodýli, pterosauři (létající plazi), savci, želvy, ichtyosauři (vodní plazi podobní rybám) a žáby</a:t>
            </a:r>
          </a:p>
          <a:p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ĺžnik 7"/>
          <p:cNvSpPr/>
          <p:nvPr/>
        </p:nvSpPr>
        <p:spPr>
          <a:xfrm>
            <a:off x="179512" y="0"/>
            <a:ext cx="345638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Araucaria</a:t>
            </a:r>
            <a:r>
              <a:rPr lang="sk-SK" sz="2400" b="1" dirty="0" smtClean="0">
                <a:solidFill>
                  <a:schemeClr val="tx1"/>
                </a:solidFill>
              </a:rPr>
              <a:t> </a:t>
            </a:r>
            <a:r>
              <a:rPr lang="sk-SK" sz="2400" b="1" dirty="0" err="1" smtClean="0">
                <a:solidFill>
                  <a:schemeClr val="tx1"/>
                </a:solidFill>
              </a:rPr>
              <a:t>heterophylla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9023"/>
            <a:ext cx="9144000" cy="609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43475" y="-842526"/>
            <a:ext cx="6309320" cy="909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aoblený obdĺžnik 5"/>
          <p:cNvSpPr/>
          <p:nvPr/>
        </p:nvSpPr>
        <p:spPr>
          <a:xfrm>
            <a:off x="6660232" y="4653136"/>
            <a:ext cx="2232248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Koolasuchus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9183427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aoblený obdĺžnik 9"/>
          <p:cNvSpPr/>
          <p:nvPr/>
        </p:nvSpPr>
        <p:spPr>
          <a:xfrm>
            <a:off x="6444208" y="5445224"/>
            <a:ext cx="230425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Postosuchus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8840"/>
            <a:ext cx="9150226" cy="34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aoblený obdĺžnik 11"/>
          <p:cNvSpPr/>
          <p:nvPr/>
        </p:nvSpPr>
        <p:spPr>
          <a:xfrm>
            <a:off x="4788024" y="1772816"/>
            <a:ext cx="230425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Gojirasaurus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628800"/>
            <a:ext cx="9210139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aoblený obdĺžnik 13"/>
          <p:cNvSpPr/>
          <p:nvPr/>
        </p:nvSpPr>
        <p:spPr>
          <a:xfrm>
            <a:off x="5687616" y="5445224"/>
            <a:ext cx="345638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Plateosaurus</a:t>
            </a:r>
            <a:endParaRPr lang="sk-SK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6" grpId="0" animBg="1"/>
      <p:bldP spid="10" grpId="1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DRUHOHORY</a:t>
            </a:r>
            <a:br>
              <a:rPr lang="sk-SK" b="1" dirty="0" smtClean="0"/>
            </a:br>
            <a:r>
              <a:rPr lang="sk-SK" b="1" dirty="0" smtClean="0"/>
              <a:t>Jura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97152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Pangea byla rozdělena na severní kontinent </a:t>
            </a:r>
            <a:r>
              <a:rPr lang="cs-CZ" dirty="0" err="1" smtClean="0"/>
              <a:t>Laurasii</a:t>
            </a:r>
            <a:r>
              <a:rPr lang="cs-CZ" dirty="0" smtClean="0"/>
              <a:t> a jižní kontinent </a:t>
            </a:r>
            <a:r>
              <a:rPr lang="cs-CZ" dirty="0" err="1" smtClean="0"/>
              <a:t>Gondwanu</a:t>
            </a:r>
            <a:endParaRPr lang="cs-CZ" dirty="0" smtClean="0"/>
          </a:p>
          <a:p>
            <a:r>
              <a:rPr lang="cs-CZ" dirty="0" smtClean="0"/>
              <a:t>Mezi těmito kontinenty se rozkládalo moře </a:t>
            </a:r>
            <a:r>
              <a:rPr lang="cs-CZ" dirty="0" err="1" smtClean="0"/>
              <a:t>Tethys</a:t>
            </a:r>
            <a:r>
              <a:rPr lang="cs-CZ" dirty="0" smtClean="0"/>
              <a:t> a v </a:t>
            </a:r>
            <a:r>
              <a:rPr lang="cs-CZ" dirty="0" err="1" smtClean="0"/>
              <a:t>Laurasii</a:t>
            </a:r>
            <a:r>
              <a:rPr lang="cs-CZ" dirty="0" smtClean="0"/>
              <a:t> vznikl zárodek Atlantiku</a:t>
            </a:r>
          </a:p>
          <a:p>
            <a:r>
              <a:rPr lang="cs-CZ" dirty="0" smtClean="0"/>
              <a:t>Globální průměrné teploty dosahovaly až 30 °C, tropické pásmo zasahovalo až k ČR, subtropické pásmo zasahovalo téměř až k polárním kruhům a v polárních oblastech panovalo vlhké mírné podnebí</a:t>
            </a:r>
          </a:p>
          <a:p>
            <a:r>
              <a:rPr lang="cs-CZ" dirty="0" smtClean="0"/>
              <a:t>Je to období nadvlády Dinosaurů – z nich se vyvinuli ptáci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aoblený obdĺžnik 4"/>
          <p:cNvSpPr/>
          <p:nvPr/>
        </p:nvSpPr>
        <p:spPr>
          <a:xfrm>
            <a:off x="7236296" y="116632"/>
            <a:ext cx="2232248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Williamsonia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62907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ĺžnik 7"/>
          <p:cNvSpPr/>
          <p:nvPr/>
        </p:nvSpPr>
        <p:spPr>
          <a:xfrm>
            <a:off x="7236296" y="188640"/>
            <a:ext cx="2151856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Ginkgo</a:t>
            </a:r>
            <a:r>
              <a:rPr lang="sk-SK" sz="2400" b="1" dirty="0" smtClean="0">
                <a:solidFill>
                  <a:schemeClr val="tx1"/>
                </a:solidFill>
              </a:rPr>
              <a:t> </a:t>
            </a:r>
            <a:r>
              <a:rPr lang="sk-SK" sz="2400" b="1" dirty="0" err="1" smtClean="0">
                <a:solidFill>
                  <a:schemeClr val="tx1"/>
                </a:solidFill>
              </a:rPr>
              <a:t>biloba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576048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aoblený obdĺžnik 10"/>
          <p:cNvSpPr/>
          <p:nvPr/>
        </p:nvSpPr>
        <p:spPr>
          <a:xfrm>
            <a:off x="6876256" y="341040"/>
            <a:ext cx="2664296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Ostrorep</a:t>
            </a:r>
            <a:r>
              <a:rPr lang="sk-SK" sz="2400" b="1" dirty="0" smtClean="0">
                <a:solidFill>
                  <a:schemeClr val="tx1"/>
                </a:solidFill>
              </a:rPr>
              <a:t> americký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9594371" cy="460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aoblený obdĺžnik 12"/>
          <p:cNvSpPr/>
          <p:nvPr/>
        </p:nvSpPr>
        <p:spPr>
          <a:xfrm>
            <a:off x="6479704" y="620688"/>
            <a:ext cx="2664296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Leedsichthys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476672"/>
            <a:ext cx="979614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aoblený obdĺžnik 14"/>
          <p:cNvSpPr/>
          <p:nvPr/>
        </p:nvSpPr>
        <p:spPr>
          <a:xfrm>
            <a:off x="6804248" y="5301208"/>
            <a:ext cx="2664296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Liopleurodon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696264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aoblený obdĺžnik 17"/>
          <p:cNvSpPr/>
          <p:nvPr/>
        </p:nvSpPr>
        <p:spPr>
          <a:xfrm>
            <a:off x="5724128" y="6165304"/>
            <a:ext cx="2664296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Allosaurus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0"/>
            <a:ext cx="9468544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aoblený obdĺžnik 19"/>
          <p:cNvSpPr/>
          <p:nvPr/>
        </p:nvSpPr>
        <p:spPr>
          <a:xfrm>
            <a:off x="6804248" y="6453336"/>
            <a:ext cx="2664296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Brachiosaurus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476545"/>
            <a:ext cx="9567030" cy="538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aoblený obdĺžnik 21"/>
          <p:cNvSpPr/>
          <p:nvPr/>
        </p:nvSpPr>
        <p:spPr>
          <a:xfrm>
            <a:off x="395536" y="6309320"/>
            <a:ext cx="2664296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Stegosaurus</a:t>
            </a:r>
            <a:endParaRPr lang="sk-SK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11" grpId="0" animBg="1"/>
      <p:bldP spid="13" grpId="0" animBg="1"/>
      <p:bldP spid="15" grpId="0" animBg="1"/>
      <p:bldP spid="18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DRUHOHORY</a:t>
            </a:r>
            <a:br>
              <a:rPr lang="sk-SK" b="1" dirty="0" smtClean="0"/>
            </a:br>
            <a:r>
              <a:rPr lang="sk-SK" b="1" dirty="0" err="1" smtClean="0"/>
              <a:t>Křída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Dostala název podle křídových útesů z toho období</a:t>
            </a:r>
          </a:p>
          <a:p>
            <a:r>
              <a:rPr lang="cs-CZ" dirty="0" smtClean="0"/>
              <a:t>Začalo </a:t>
            </a:r>
            <a:r>
              <a:rPr lang="cs-CZ" dirty="0" err="1" smtClean="0"/>
              <a:t>alpinské</a:t>
            </a:r>
            <a:r>
              <a:rPr lang="cs-CZ" dirty="0" smtClean="0"/>
              <a:t> vrásnění</a:t>
            </a:r>
          </a:p>
          <a:p>
            <a:r>
              <a:rPr lang="cs-CZ" dirty="0" smtClean="0"/>
              <a:t>Hladina moří dosáhla výše než kdykoliv v pozdějších dobách</a:t>
            </a:r>
          </a:p>
          <a:p>
            <a:r>
              <a:rPr lang="cs-CZ" dirty="0" smtClean="0"/>
              <a:t>Objevily se první kvetoucí rostliny (např. magnólie)</a:t>
            </a:r>
          </a:p>
          <a:p>
            <a:r>
              <a:rPr lang="cs-CZ" dirty="0" smtClean="0"/>
              <a:t>Slibná evoluce dinosaurů („vynalezli“ peří a chůzi pod dvou) byla zastavena dopadem 10 km široké planetky před 65 mil. let, která po sobě zanechala 180 km kráter </a:t>
            </a:r>
            <a:r>
              <a:rPr lang="cs-CZ" dirty="0" err="1" smtClean="0"/>
              <a:t>Chicxulub</a:t>
            </a:r>
            <a:r>
              <a:rPr lang="cs-CZ" dirty="0" smtClean="0"/>
              <a:t> na poloostrově </a:t>
            </a:r>
            <a:r>
              <a:rPr lang="cs-CZ" dirty="0" err="1" smtClean="0"/>
              <a:t>Yucatán</a:t>
            </a:r>
            <a:r>
              <a:rPr lang="cs-CZ" dirty="0" smtClean="0"/>
              <a:t> v dnešním Mexiku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aoblený obdĺžnik 4"/>
          <p:cNvSpPr/>
          <p:nvPr/>
        </p:nvSpPr>
        <p:spPr>
          <a:xfrm>
            <a:off x="395536" y="6309320"/>
            <a:ext cx="1944216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Welwitchia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aoblený obdĺžnik 5"/>
          <p:cNvSpPr/>
          <p:nvPr/>
        </p:nvSpPr>
        <p:spPr>
          <a:xfrm>
            <a:off x="6588224" y="6165304"/>
            <a:ext cx="2448272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Elasmosaurus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9144000" cy="417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ĺžnik 8"/>
          <p:cNvSpPr/>
          <p:nvPr/>
        </p:nvSpPr>
        <p:spPr>
          <a:xfrm>
            <a:off x="6516216" y="6165304"/>
            <a:ext cx="2448272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Deinosuchus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6876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aoblený obdĺžnik 10"/>
          <p:cNvSpPr/>
          <p:nvPr/>
        </p:nvSpPr>
        <p:spPr>
          <a:xfrm>
            <a:off x="0" y="188640"/>
            <a:ext cx="2448272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Quetzalocoatlus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589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aoblený obdĺžnik 12"/>
          <p:cNvSpPr/>
          <p:nvPr/>
        </p:nvSpPr>
        <p:spPr>
          <a:xfrm>
            <a:off x="6516216" y="5445224"/>
            <a:ext cx="2448272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Ankylosaurus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58921"/>
            <a:ext cx="9144000" cy="49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TŘETIHORY</a:t>
            </a:r>
            <a:br>
              <a:rPr lang="sk-SK" b="1" dirty="0" smtClean="0"/>
            </a:br>
            <a:r>
              <a:rPr lang="sk-SK" sz="4000" b="1" dirty="0" err="1" smtClean="0"/>
              <a:t>Paleogén</a:t>
            </a:r>
            <a:r>
              <a:rPr lang="sk-SK" sz="4000" b="1" dirty="0" smtClean="0"/>
              <a:t> a Neogén</a:t>
            </a:r>
            <a:endParaRPr lang="sk-SK" sz="4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sk-SK" dirty="0" err="1" smtClean="0"/>
              <a:t>Antarktida</a:t>
            </a:r>
            <a:r>
              <a:rPr lang="sk-SK" dirty="0" smtClean="0"/>
              <a:t> </a:t>
            </a:r>
            <a:r>
              <a:rPr lang="sk-SK" dirty="0" err="1" smtClean="0"/>
              <a:t>se</a:t>
            </a:r>
            <a:r>
              <a:rPr lang="sk-SK" dirty="0" smtClean="0"/>
              <a:t> </a:t>
            </a:r>
            <a:r>
              <a:rPr lang="cs-CZ" dirty="0" smtClean="0"/>
              <a:t>oddělila od Jižní Ameriky, Austrálie od Antarktidy</a:t>
            </a:r>
          </a:p>
          <a:p>
            <a:r>
              <a:rPr lang="cs-CZ" dirty="0" smtClean="0"/>
              <a:t>Indie se srazila s Asii a tím vznikla Himálaj, Afrika se srazila s Evropou a vznikli Pyreneje, Alpy, Karpaty, Dináre</a:t>
            </a:r>
          </a:p>
          <a:p>
            <a:r>
              <a:rPr lang="cs-CZ" dirty="0" smtClean="0"/>
              <a:t>Obrovskou sopečnou činností vznikla Střední Amerika, Indonésie, Japonsko a Island</a:t>
            </a:r>
          </a:p>
          <a:p>
            <a:r>
              <a:rPr lang="cs-CZ" dirty="0" smtClean="0"/>
              <a:t>Savci převzali vládu a vyvinuli se do nejrůznějších forem </a:t>
            </a:r>
            <a:r>
              <a:rPr lang="cs-CZ" i="1" dirty="0" smtClean="0"/>
              <a:t>(netopýři, kytovci a </a:t>
            </a:r>
            <a:r>
              <a:rPr lang="cs-CZ" i="1" dirty="0" err="1" smtClean="0"/>
              <a:t>Australopithecus</a:t>
            </a:r>
            <a:r>
              <a:rPr lang="cs-CZ" i="1" dirty="0" smtClean="0"/>
              <a:t>)</a:t>
            </a:r>
          </a:p>
          <a:p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071"/>
            <a:ext cx="9144000" cy="542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aoblený obdĺžnik 4"/>
          <p:cNvSpPr/>
          <p:nvPr/>
        </p:nvSpPr>
        <p:spPr>
          <a:xfrm>
            <a:off x="3347864" y="0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Deinotherium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256"/>
            <a:ext cx="6876256" cy="687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aoblený obdĺžnik 6"/>
          <p:cNvSpPr/>
          <p:nvPr/>
        </p:nvSpPr>
        <p:spPr>
          <a:xfrm>
            <a:off x="5436096" y="116632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Diatryma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58189"/>
            <a:ext cx="9144000" cy="609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aoblený obdĺžnik 9"/>
          <p:cNvSpPr/>
          <p:nvPr/>
        </p:nvSpPr>
        <p:spPr>
          <a:xfrm>
            <a:off x="5436096" y="260648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Indricotherium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aoblený obdĺžnik 11"/>
          <p:cNvSpPr/>
          <p:nvPr/>
        </p:nvSpPr>
        <p:spPr>
          <a:xfrm>
            <a:off x="6300192" y="116632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Argentavis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1495"/>
            <a:ext cx="9144000" cy="632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aoblený obdĺžnik 13"/>
          <p:cNvSpPr/>
          <p:nvPr/>
        </p:nvSpPr>
        <p:spPr>
          <a:xfrm>
            <a:off x="6452592" y="269032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Basilosaurus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051720" y="-18460"/>
            <a:ext cx="5184575" cy="691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aoblený obdĺžnik 15"/>
          <p:cNvSpPr/>
          <p:nvPr/>
        </p:nvSpPr>
        <p:spPr>
          <a:xfrm>
            <a:off x="6479704" y="0"/>
            <a:ext cx="2664296" cy="9087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Carcharodon</a:t>
            </a:r>
            <a:r>
              <a:rPr lang="sk-SK" sz="2400" b="1" dirty="0" smtClean="0">
                <a:solidFill>
                  <a:schemeClr val="tx1"/>
                </a:solidFill>
              </a:rPr>
              <a:t> </a:t>
            </a:r>
            <a:r>
              <a:rPr lang="sk-SK" sz="2400" b="1" dirty="0" err="1" smtClean="0">
                <a:solidFill>
                  <a:schemeClr val="tx1"/>
                </a:solidFill>
              </a:rPr>
              <a:t>Megalodon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" y="1412776"/>
            <a:ext cx="9140508" cy="411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17" descr="megalod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-13319"/>
            <a:ext cx="5220072" cy="6871319"/>
          </a:xfrm>
          <a:prstGeom prst="rect">
            <a:avLst/>
          </a:prstGeom>
        </p:spPr>
      </p:pic>
      <p:pic>
        <p:nvPicPr>
          <p:cNvPr id="19" name="Obrázok 18" descr="Megalodon-570x34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2" y="1412776"/>
            <a:ext cx="9128758" cy="544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ČTVTOHORY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1" dirty="0" err="1" smtClean="0"/>
              <a:t>Pleistocén</a:t>
            </a:r>
            <a:r>
              <a:rPr lang="sk-SK" b="1" dirty="0" smtClean="0"/>
              <a:t> a Holocén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Celkové ochlazení planety, střídání dob ledových a meziledových</a:t>
            </a:r>
          </a:p>
          <a:p>
            <a:r>
              <a:rPr lang="cs-CZ" dirty="0" smtClean="0"/>
              <a:t>Rozvoj ledovců vždy znamená ústup hladiny moří, neexistovalo např. Severní moře ani Lamanšský průliv</a:t>
            </a:r>
          </a:p>
          <a:p>
            <a:r>
              <a:rPr lang="cs-CZ" dirty="0" smtClean="0"/>
              <a:t>Vzestup jednoho druhu savce – Homo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OBRÁZKY\Vesmír\Moon form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07855"/>
            <a:ext cx="7884368" cy="581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OBRÁZKY\Schémy\Vznik Zem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34" y="2233828"/>
            <a:ext cx="4531290" cy="45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OBRÁZKY\Schémy\Vznik Zeme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2" y="2233828"/>
            <a:ext cx="4511424" cy="45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008112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PRAHORY</a:t>
            </a:r>
            <a:endParaRPr lang="sk-SK" sz="31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556792"/>
            <a:ext cx="8784976" cy="4968552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Země byla nejprve žhavá koule, která rychle rotovala a postupně chladla na povrchu 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(vytvářela se kůra)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Mezitím se srazila s jinou planetou 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Theia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část hmoty „spolkla“ Země 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(zvětšila se)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ze zbytku vznikl Měsíc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praoceánu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vznikl první život – primitivní bakterie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Nejstarší zkamenělé organismy se našly v Austrálii a Grónsku (3,8 miliardy let staré)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2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6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6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1" y="1529408"/>
            <a:ext cx="913472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aoblený obdĺžnik 4"/>
          <p:cNvSpPr/>
          <p:nvPr/>
        </p:nvSpPr>
        <p:spPr>
          <a:xfrm>
            <a:off x="3059832" y="836712"/>
            <a:ext cx="3312368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Megaloceros</a:t>
            </a:r>
            <a:r>
              <a:rPr lang="sk-SK" sz="2400" b="1" dirty="0" smtClean="0">
                <a:solidFill>
                  <a:schemeClr val="tx1"/>
                </a:solidFill>
              </a:rPr>
              <a:t> </a:t>
            </a:r>
            <a:r>
              <a:rPr lang="sk-SK" sz="2400" b="1" dirty="0" err="1" smtClean="0">
                <a:solidFill>
                  <a:schemeClr val="tx1"/>
                </a:solidFill>
              </a:rPr>
              <a:t>giganteus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3772"/>
            <a:ext cx="9144000" cy="607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ĺžnik 7"/>
          <p:cNvSpPr/>
          <p:nvPr/>
        </p:nvSpPr>
        <p:spPr>
          <a:xfrm>
            <a:off x="3131840" y="116632"/>
            <a:ext cx="3312368" cy="5486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Gigantopithecus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0160"/>
            <a:ext cx="9144000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aoblený obdĺžnik 9"/>
          <p:cNvSpPr/>
          <p:nvPr/>
        </p:nvSpPr>
        <p:spPr>
          <a:xfrm>
            <a:off x="3131840" y="260648"/>
            <a:ext cx="3312368" cy="10081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Coelodonta</a:t>
            </a:r>
            <a:r>
              <a:rPr lang="sk-SK" sz="2400" b="1" dirty="0" smtClean="0">
                <a:solidFill>
                  <a:schemeClr val="tx1"/>
                </a:solidFill>
              </a:rPr>
              <a:t> – </a:t>
            </a:r>
          </a:p>
          <a:p>
            <a:pPr algn="ctr"/>
            <a:r>
              <a:rPr lang="sk-SK" sz="2400" b="1" dirty="0" smtClean="0">
                <a:solidFill>
                  <a:schemeClr val="tx1"/>
                </a:solidFill>
              </a:rPr>
              <a:t>Srstnatý </a:t>
            </a:r>
            <a:r>
              <a:rPr lang="sk-SK" sz="2400" b="1" dirty="0" err="1" smtClean="0">
                <a:solidFill>
                  <a:schemeClr val="tx1"/>
                </a:solidFill>
              </a:rPr>
              <a:t>nosorožecC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aoblený obdĺžnik 12"/>
          <p:cNvSpPr/>
          <p:nvPr/>
        </p:nvSpPr>
        <p:spPr>
          <a:xfrm>
            <a:off x="5436096" y="332656"/>
            <a:ext cx="3312368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Mammut</a:t>
            </a:r>
            <a:r>
              <a:rPr lang="sk-SK" sz="2400" b="1" dirty="0" smtClean="0">
                <a:solidFill>
                  <a:schemeClr val="tx1"/>
                </a:solidFill>
              </a:rPr>
              <a:t> (Mastodont)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aoblený obdĺžnik 14"/>
          <p:cNvSpPr/>
          <p:nvPr/>
        </p:nvSpPr>
        <p:spPr>
          <a:xfrm>
            <a:off x="251520" y="260648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Megatherium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65811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ĺžnik 16"/>
          <p:cNvSpPr/>
          <p:nvPr/>
        </p:nvSpPr>
        <p:spPr>
          <a:xfrm>
            <a:off x="611560" y="260648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Smilodon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aoblený obdĺžnik 18"/>
          <p:cNvSpPr/>
          <p:nvPr/>
        </p:nvSpPr>
        <p:spPr>
          <a:xfrm>
            <a:off x="763960" y="413048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Castoroides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23937"/>
            <a:ext cx="8172400" cy="6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aoblený obdĺžnik 20"/>
          <p:cNvSpPr/>
          <p:nvPr/>
        </p:nvSpPr>
        <p:spPr>
          <a:xfrm>
            <a:off x="179512" y="404664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Dinornis</a:t>
            </a:r>
            <a:r>
              <a:rPr lang="sk-SK" sz="2400" b="1" dirty="0" smtClean="0">
                <a:solidFill>
                  <a:schemeClr val="tx1"/>
                </a:solidFill>
              </a:rPr>
              <a:t> - </a:t>
            </a:r>
            <a:r>
              <a:rPr lang="sk-SK" sz="2400" b="1" dirty="0" err="1" smtClean="0">
                <a:solidFill>
                  <a:schemeClr val="tx1"/>
                </a:solidFill>
              </a:rPr>
              <a:t>Moa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aoblený obdĺžnik 22"/>
          <p:cNvSpPr/>
          <p:nvPr/>
        </p:nvSpPr>
        <p:spPr>
          <a:xfrm>
            <a:off x="3347864" y="0"/>
            <a:ext cx="26642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tx1"/>
                </a:solidFill>
              </a:rPr>
              <a:t>Megalania</a:t>
            </a:r>
            <a:endParaRPr lang="sk-SK" sz="2400" b="1" dirty="0">
              <a:solidFill>
                <a:schemeClr val="tx1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85858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TEORIE VZNIKU ŽIVOTA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96752"/>
            <a:ext cx="5122912" cy="5112568"/>
          </a:xfrm>
        </p:spPr>
        <p:txBody>
          <a:bodyPr>
            <a:normAutofit lnSpcReduction="10000"/>
          </a:bodyPr>
          <a:lstStyle/>
          <a:p>
            <a:pPr>
              <a:lnSpc>
                <a:spcPct val="250000"/>
              </a:lnSpc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Abiogeneze</a:t>
            </a:r>
          </a:p>
          <a:p>
            <a:pPr>
              <a:lnSpc>
                <a:spcPct val="250000"/>
              </a:lnSpc>
            </a:pP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Panspermismus</a:t>
            </a:r>
            <a:endPara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50000"/>
              </a:lnSpc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Směřovaný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panspermismus</a:t>
            </a:r>
            <a:endParaRPr lang="cs-CZ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50000"/>
              </a:lnSpc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Kreacionismus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Bájný sen evoluční party: jak se oblázek poprvé usmál | kreacionismus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02490"/>
            <a:ext cx="2502303" cy="1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10585" r="17346" b="8454"/>
          <a:stretch/>
        </p:blipFill>
        <p:spPr bwMode="auto">
          <a:xfrm>
            <a:off x="3923927" y="1611656"/>
            <a:ext cx="436265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lačítko akce: Video 3">
            <a:hlinkClick r:id="rId4" highlightClick="1"/>
          </p:cNvPr>
          <p:cNvSpPr/>
          <p:nvPr/>
        </p:nvSpPr>
        <p:spPr>
          <a:xfrm>
            <a:off x="3491880" y="4785353"/>
            <a:ext cx="1944216" cy="936104"/>
          </a:xfrm>
          <a:prstGeom prst="actionButtonMovi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YOUTUBE</a:t>
            </a:r>
          </a:p>
          <a:p>
            <a:pPr algn="ctr"/>
            <a:r>
              <a:rPr lang="cs-CZ" dirty="0" smtClean="0"/>
              <a:t>Prometheus: </a:t>
            </a:r>
            <a:r>
              <a:rPr lang="cs-CZ" dirty="0" err="1" smtClean="0"/>
              <a:t>Engineers</a:t>
            </a:r>
            <a:r>
              <a:rPr lang="cs-CZ" dirty="0" smtClean="0"/>
              <a:t> </a:t>
            </a:r>
            <a:r>
              <a:rPr lang="cs-CZ" dirty="0" err="1" smtClean="0"/>
              <a:t>Sacrifice</a:t>
            </a:r>
            <a:endParaRPr lang="cs-CZ" dirty="0"/>
          </a:p>
        </p:txBody>
      </p:sp>
      <p:pic>
        <p:nvPicPr>
          <p:cNvPr id="3077" name="Picture 5" descr="Obrázky gify uf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19968"/>
            <a:ext cx="22288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Jesus Christ God GIF (Page 1) - Line.17QQ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48" y="2564904"/>
            <a:ext cx="5731500" cy="42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arth God GIF - Earth God Mess - Discover &amp; Share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71596"/>
            <a:ext cx="4254216" cy="42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STAROHORY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54461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Před 2,5 mld. bylo první zalednění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První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fotosyntetizující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organismy (sinice)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Sinice vznikali v mělkých vodách a jejich spojením s vápníkem a vrstvením na sebe se vyvinuli tzv. stromatolity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Před 1,5 mld. první organismy s pravým buněčným jádrem (odděleným membránou od cytoplazmy)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První vodní rostliny</a:t>
            </a:r>
          </a:p>
          <a:p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Fotosyntetizující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organismy začaly postupně odsávat CO</a:t>
            </a:r>
            <a:r>
              <a:rPr lang="cs-CZ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z atmosféry a nahrazovat ho kyslíkem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Kyslík se ve vodě (tam všechen vznikal) navázal se železem a vytvořil pak na dně mocné vrstvy železných rud, později přebytečný kyslík začal unikat i do atmosféry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před 1 mld. let kleslo množství CO</a:t>
            </a:r>
            <a:r>
              <a:rPr lang="cs-CZ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 atmosféře na dnešní úroveň a naopak se zvýšilo množství (koncentrace) kyslíku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První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vícebuněční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živočichové – žahavci (korálové útesy) – zachránili rovnováhu mezi O</a:t>
            </a:r>
            <a:r>
              <a:rPr lang="cs-CZ" sz="31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 CO</a:t>
            </a:r>
            <a:r>
              <a:rPr lang="cs-CZ" sz="31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Všechna pevnina se spojila do jednoho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prakontinentu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Pangea a obklopoval ho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praoceán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Panthalasa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PRVOHORY</a:t>
            </a:r>
            <a:br>
              <a:rPr lang="cs-CZ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Kambrium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4997151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„Exploze života“ - Objevují se všechny </a:t>
            </a:r>
            <a:r>
              <a:rPr lang="cs-CZ" dirty="0" smtClean="0"/>
              <a:t>živočišné </a:t>
            </a:r>
            <a:r>
              <a:rPr lang="cs-CZ" dirty="0" smtClean="0"/>
              <a:t>kmeny včetně prvních obratlovců</a:t>
            </a:r>
          </a:p>
          <a:p>
            <a:r>
              <a:rPr lang="cs-CZ" dirty="0" smtClean="0"/>
              <a:t>Ze schránek těchto živočichů jsou nejstarší organogenní vápence</a:t>
            </a:r>
          </a:p>
          <a:p>
            <a:r>
              <a:rPr lang="cs-CZ" dirty="0" smtClean="0"/>
              <a:t>Pangea se rozdělila na </a:t>
            </a:r>
            <a:r>
              <a:rPr lang="cs-CZ" dirty="0" err="1" smtClean="0"/>
              <a:t>Laurasii</a:t>
            </a:r>
            <a:r>
              <a:rPr lang="cs-CZ" dirty="0" smtClean="0"/>
              <a:t> a </a:t>
            </a:r>
            <a:r>
              <a:rPr lang="cs-CZ" dirty="0" err="1" smtClean="0"/>
              <a:t>Gondwanu</a:t>
            </a:r>
            <a:r>
              <a:rPr lang="cs-CZ" dirty="0" smtClean="0"/>
              <a:t> (budoucí Indie, Arábie, …)</a:t>
            </a:r>
          </a:p>
          <a:p>
            <a:r>
              <a:rPr lang="cs-CZ" dirty="0" smtClean="0"/>
              <a:t>Souš byla pořád bez života</a:t>
            </a:r>
          </a:p>
          <a:p>
            <a:r>
              <a:rPr lang="cs-CZ" dirty="0" smtClean="0"/>
              <a:t>V moři byly nejhojnější Trilobity </a:t>
            </a:r>
            <a:r>
              <a:rPr lang="cs-CZ" sz="2200" dirty="0" smtClean="0"/>
              <a:t>(řecky „</a:t>
            </a:r>
            <a:r>
              <a:rPr lang="cs-CZ" sz="2200" dirty="0" err="1" smtClean="0"/>
              <a:t>trojlaločnatý</a:t>
            </a:r>
            <a:r>
              <a:rPr lang="cs-CZ" sz="2200" dirty="0" smtClean="0"/>
              <a:t>“)</a:t>
            </a:r>
            <a:r>
              <a:rPr lang="cs-CZ" dirty="0" smtClean="0"/>
              <a:t> – popsáno asi 100 000 druhů, jsou to členovci, kteří mají tělo rozděleno podélně i příčně, otisky jejich koster se našli i v ČR, jejich nejbližšími žijícími příbuznými jsou Ostrorepy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PRVOHORY</a:t>
            </a:r>
            <a:br>
              <a:rPr lang="cs-CZ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Ordovik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600201"/>
            <a:ext cx="8640960" cy="3845023"/>
          </a:xfrm>
        </p:spPr>
        <p:txBody>
          <a:bodyPr>
            <a:normAutofit fontScale="85000" lnSpcReduction="20000"/>
          </a:bodyPr>
          <a:lstStyle/>
          <a:p>
            <a:r>
              <a:rPr lang="sk-SK" dirty="0" smtClean="0"/>
              <a:t>Neexistovala p</a:t>
            </a:r>
            <a:r>
              <a:rPr lang="cs-CZ" dirty="0" err="1" smtClean="0"/>
              <a:t>ůda</a:t>
            </a:r>
            <a:r>
              <a:rPr lang="cs-CZ" dirty="0" smtClean="0"/>
              <a:t> ani stín, protože neexistovaly vyšší rostliny</a:t>
            </a:r>
          </a:p>
          <a:p>
            <a:r>
              <a:rPr lang="cs-CZ" dirty="0" smtClean="0"/>
              <a:t>První suchozemská výtrusná cévnatá rostlina byla nalezena v Čechách – </a:t>
            </a:r>
            <a:r>
              <a:rPr lang="cs-CZ" dirty="0" err="1" smtClean="0"/>
              <a:t>Boiophyton</a:t>
            </a:r>
            <a:r>
              <a:rPr lang="cs-CZ" dirty="0" smtClean="0"/>
              <a:t> </a:t>
            </a:r>
            <a:r>
              <a:rPr lang="cs-CZ" dirty="0" err="1" smtClean="0"/>
              <a:t>pragense</a:t>
            </a:r>
            <a:endParaRPr lang="cs-CZ" dirty="0" smtClean="0"/>
          </a:p>
          <a:p>
            <a:r>
              <a:rPr lang="cs-CZ" dirty="0" smtClean="0"/>
              <a:t>Houby, koráli, rozvoj hlavonožců (</a:t>
            </a:r>
            <a:r>
              <a:rPr lang="cs-CZ" dirty="0" err="1" smtClean="0"/>
              <a:t>Orthoceras</a:t>
            </a:r>
            <a:r>
              <a:rPr lang="cs-CZ" dirty="0" smtClean="0"/>
              <a:t>, Loděnky), ježovky, členovci (obrovští štíři)</a:t>
            </a:r>
          </a:p>
          <a:p>
            <a:r>
              <a:rPr lang="cs-CZ" dirty="0" smtClean="0"/>
              <a:t> na vrcholu byly trilobity (svlékaly pancíře)</a:t>
            </a:r>
          </a:p>
          <a:p>
            <a:r>
              <a:rPr lang="cs-CZ" dirty="0" err="1" smtClean="0"/>
              <a:t>Bezčelistnatí</a:t>
            </a:r>
            <a:r>
              <a:rPr lang="cs-CZ" dirty="0" smtClean="0"/>
              <a:t> obratlovci a </a:t>
            </a:r>
            <a:r>
              <a:rPr lang="cs-CZ" dirty="0" err="1" smtClean="0"/>
              <a:t>trnoploutvé</a:t>
            </a:r>
            <a:r>
              <a:rPr lang="cs-CZ" dirty="0" smtClean="0"/>
              <a:t> ryby (první </a:t>
            </a:r>
            <a:r>
              <a:rPr lang="cs-CZ" dirty="0" err="1" smtClean="0"/>
              <a:t>čelistnaté</a:t>
            </a:r>
            <a:r>
              <a:rPr lang="cs-CZ" dirty="0" smtClean="0"/>
              <a:t> ryby – čelisti se vyvinuli z prvního žaberního oblouku)</a:t>
            </a:r>
          </a:p>
          <a:p>
            <a:endParaRPr lang="cs-CZ" dirty="0" smtClean="0"/>
          </a:p>
          <a:p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PRVOHORY</a:t>
            </a:r>
            <a:br>
              <a:rPr lang="cs-CZ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Silur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600201"/>
            <a:ext cx="8568952" cy="2764903"/>
          </a:xfrm>
        </p:spPr>
        <p:txBody>
          <a:bodyPr>
            <a:normAutofit/>
          </a:bodyPr>
          <a:lstStyle/>
          <a:p>
            <a:r>
              <a:rPr lang="cs-CZ" dirty="0" smtClean="0"/>
              <a:t>Vyvinuly se předchůdci plavuní</a:t>
            </a:r>
          </a:p>
          <a:p>
            <a:r>
              <a:rPr lang="cs-CZ" dirty="0" smtClean="0"/>
              <a:t>Rozmach korálů a nautilusů (loděnky)</a:t>
            </a:r>
          </a:p>
          <a:p>
            <a:r>
              <a:rPr lang="cs-CZ" dirty="0" smtClean="0"/>
              <a:t>Trilobity na ústupu (zmenšovaly se)</a:t>
            </a:r>
          </a:p>
          <a:p>
            <a:r>
              <a:rPr lang="cs-CZ" dirty="0" smtClean="0"/>
              <a:t>První pancéřnaté ryby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PRVOHORY</a:t>
            </a:r>
            <a:br>
              <a:rPr lang="cs-CZ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Devon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413305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Rostliny dobyly souš, objevuje se lignin – stromovité formy</a:t>
            </a:r>
          </a:p>
          <a:p>
            <a:r>
              <a:rPr lang="cs-CZ" dirty="0" smtClean="0"/>
              <a:t>Nástup Kapraďorostů, Přesliček a Plavuní</a:t>
            </a:r>
          </a:p>
          <a:p>
            <a:r>
              <a:rPr lang="cs-CZ" dirty="0" smtClean="0"/>
              <a:t>Objevily se Amonity</a:t>
            </a:r>
          </a:p>
          <a:p>
            <a:r>
              <a:rPr lang="cs-CZ" dirty="0" smtClean="0"/>
              <a:t>První bezkřídlý hmyz</a:t>
            </a:r>
          </a:p>
          <a:p>
            <a:r>
              <a:rPr lang="cs-CZ" dirty="0" smtClean="0"/>
              <a:t>Období ryb, první dvojdyšné ryby – primitivní plíce (nestačily žábry)</a:t>
            </a:r>
          </a:p>
          <a:p>
            <a:r>
              <a:rPr lang="cs-CZ" dirty="0" smtClean="0"/>
              <a:t>Nejstarší známý druh obojživelníka (suchozemského obratlovce)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PRVOHORY</a:t>
            </a:r>
            <a:br>
              <a:rPr lang="cs-CZ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Karbon</a:t>
            </a:r>
            <a:endParaRPr lang="sk-S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600201"/>
            <a:ext cx="8928992" cy="4709119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Na severní polokouli (na rozdíl od jižní) panovalo teplé a horké podnebí, Evropa ležela v tropickém pásmu</a:t>
            </a:r>
          </a:p>
          <a:p>
            <a:r>
              <a:rPr lang="cs-CZ" dirty="0" smtClean="0"/>
              <a:t>Rostlinstvo rostlo neobyčejně co do množství i počtu druhů</a:t>
            </a:r>
          </a:p>
          <a:p>
            <a:r>
              <a:rPr lang="cs-CZ" dirty="0" smtClean="0"/>
              <a:t>Vytvářely se obrovské pralesy, mikroorganismy v bahně měly málo kyslíku a tak nedokázaly rozložit mohutné kmeny stromovitých k.</a:t>
            </a:r>
            <a:r>
              <a:rPr lang="cs-CZ" dirty="0" err="1" smtClean="0"/>
              <a:t>p.p</a:t>
            </a:r>
            <a:r>
              <a:rPr lang="cs-CZ" dirty="0" smtClean="0"/>
              <a:t> a ty se hromadily v několik </a:t>
            </a:r>
            <a:r>
              <a:rPr lang="cs-CZ" dirty="0" err="1" smtClean="0"/>
              <a:t>tisícmetrů</a:t>
            </a:r>
            <a:r>
              <a:rPr lang="cs-CZ" dirty="0" smtClean="0"/>
              <a:t> mocných vrstvách, ze kterých se tlakem pod zemí stalo černé uhlí</a:t>
            </a:r>
          </a:p>
          <a:p>
            <a:r>
              <a:rPr lang="cs-CZ" dirty="0" smtClean="0"/>
              <a:t>Vyvinuly se první rostliny se semeny – nahosemenné (první jehličnany a jinany)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1005</Words>
  <Application>Microsoft Office PowerPoint</Application>
  <PresentationFormat>Předvádění na obrazovce (4:3)</PresentationFormat>
  <Paragraphs>120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Motív Office</vt:lpstr>
      <vt:lpstr>GEOLOGICKÝ VÝVOJ ZEMĚ a ŽIVOTA</vt:lpstr>
      <vt:lpstr>PRAHORY</vt:lpstr>
      <vt:lpstr>TEORIE VZNIKU ŽIVOTA</vt:lpstr>
      <vt:lpstr>STAROHORY</vt:lpstr>
      <vt:lpstr>PRVOHORY Kambrium</vt:lpstr>
      <vt:lpstr>PRVOHORY Ordovik</vt:lpstr>
      <vt:lpstr>PRVOHORY Silur</vt:lpstr>
      <vt:lpstr>PRVOHORY Devon</vt:lpstr>
      <vt:lpstr>PRVOHORY Karbon</vt:lpstr>
      <vt:lpstr>PRVOHORY Perm</vt:lpstr>
      <vt:lpstr>DRUHOHORY Trias</vt:lpstr>
      <vt:lpstr>Prezentace aplikace PowerPoint</vt:lpstr>
      <vt:lpstr>DRUHOHORY Jura</vt:lpstr>
      <vt:lpstr>Prezentace aplikace PowerPoint</vt:lpstr>
      <vt:lpstr>DRUHOHORY Křída</vt:lpstr>
      <vt:lpstr>Prezentace aplikace PowerPoint</vt:lpstr>
      <vt:lpstr>TŘETIHORY Paleogén a Neogén</vt:lpstr>
      <vt:lpstr>Prezentace aplikace PowerPoint</vt:lpstr>
      <vt:lpstr>ČTVTOHORY Pleistocén a Holocén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GEOLOGICKÝ VÝVOJ ZEMĚ a ŽIVOTA</dc:title>
  <dc:creator>Michal</dc:creator>
  <cp:lastModifiedBy>Mgr. Michal Tóth</cp:lastModifiedBy>
  <cp:revision>133</cp:revision>
  <dcterms:created xsi:type="dcterms:W3CDTF">2011-04-25T16:54:29Z</dcterms:created>
  <dcterms:modified xsi:type="dcterms:W3CDTF">2021-04-20T22:07:07Z</dcterms:modified>
</cp:coreProperties>
</file>