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71" r:id="rId12"/>
    <p:sldId id="270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39F7E-881C-4775-92BD-375DDC17EEA8}" type="datetimeFigureOut">
              <a:rPr lang="cs-CZ" smtClean="0"/>
              <a:t>25.12.2023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4B198-AAD3-47ED-ADA0-CB12F5A61B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924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39F7E-881C-4775-92BD-375DDC17EEA8}" type="datetimeFigureOut">
              <a:rPr lang="cs-CZ" smtClean="0"/>
              <a:t>25.12.2023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4B198-AAD3-47ED-ADA0-CB12F5A61B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5468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39F7E-881C-4775-92BD-375DDC17EEA8}" type="datetimeFigureOut">
              <a:rPr lang="cs-CZ" smtClean="0"/>
              <a:t>25.12.2023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4B198-AAD3-47ED-ADA0-CB12F5A61B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766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39F7E-881C-4775-92BD-375DDC17EEA8}" type="datetimeFigureOut">
              <a:rPr lang="cs-CZ" smtClean="0"/>
              <a:t>25.12.2023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4B198-AAD3-47ED-ADA0-CB12F5A61B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1889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39F7E-881C-4775-92BD-375DDC17EEA8}" type="datetimeFigureOut">
              <a:rPr lang="cs-CZ" smtClean="0"/>
              <a:t>25.12.2023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4B198-AAD3-47ED-ADA0-CB12F5A61B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922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39F7E-881C-4775-92BD-375DDC17EEA8}" type="datetimeFigureOut">
              <a:rPr lang="cs-CZ" smtClean="0"/>
              <a:t>25.12.2023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4B198-AAD3-47ED-ADA0-CB12F5A61B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2884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39F7E-881C-4775-92BD-375DDC17EEA8}" type="datetimeFigureOut">
              <a:rPr lang="cs-CZ" smtClean="0"/>
              <a:t>25.12.2023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4B198-AAD3-47ED-ADA0-CB12F5A61B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0646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39F7E-881C-4775-92BD-375DDC17EEA8}" type="datetimeFigureOut">
              <a:rPr lang="cs-CZ" smtClean="0"/>
              <a:t>25.12.2023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4B198-AAD3-47ED-ADA0-CB12F5A61B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1679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39F7E-881C-4775-92BD-375DDC17EEA8}" type="datetimeFigureOut">
              <a:rPr lang="cs-CZ" smtClean="0"/>
              <a:t>25.12.2023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4B198-AAD3-47ED-ADA0-CB12F5A61B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8309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39F7E-881C-4775-92BD-375DDC17EEA8}" type="datetimeFigureOut">
              <a:rPr lang="cs-CZ" smtClean="0"/>
              <a:t>25.12.2023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4B198-AAD3-47ED-ADA0-CB12F5A61B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985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39F7E-881C-4775-92BD-375DDC17EEA8}" type="datetimeFigureOut">
              <a:rPr lang="cs-CZ" smtClean="0"/>
              <a:t>25.12.2023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4B198-AAD3-47ED-ADA0-CB12F5A61B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487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39F7E-881C-4775-92BD-375DDC17EEA8}" type="datetimeFigureOut">
              <a:rPr lang="cs-CZ" smtClean="0"/>
              <a:t>25.12.2023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4B198-AAD3-47ED-ADA0-CB12F5A61BE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0296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lit.hu/top-10-celebrity-buddhists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anderlust.co.uk/content/10-most-awesome-giant-buddha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hyperlink" Target="https://www.idnes.cz/zpravy/zahranicni/francie-teroristicky-utok-pariz-predmesti.A201016_185300_zahranicni_kh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hyperlink" Target="https://www.idnes.cz/zpravy/zahranicni/lyon-francie-knez-utok-strelba.A201031_172801_zahranicni_jh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RCOVADO E CRISTO REDENTOR: UM PASSEIO ABENÇOADO | DIVERSÃO R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3" y="4608"/>
            <a:ext cx="4397681" cy="292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istory of Khana Kaba | The FN Blo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886" y="18337"/>
            <a:ext cx="3638089" cy="291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World's 10 Most Awesome Giant Buddhas | Wanderlu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2" y="3581024"/>
            <a:ext cx="5503599" cy="330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612929"/>
            <a:ext cx="7772400" cy="1320127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Světová náboženství</a:t>
            </a:r>
            <a:endParaRPr lang="cs-CZ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2" name="Picture 8" descr="Six things to do at Garuda Wisnu Kencana in Bali - Tips - The Jakarta Pos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8" r="12632" b="7637"/>
          <a:stretch/>
        </p:blipFill>
        <p:spPr bwMode="auto">
          <a:xfrm>
            <a:off x="4989032" y="3581024"/>
            <a:ext cx="4169665" cy="327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61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661183"/>
            <a:ext cx="3910168" cy="219681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3760"/>
            <a:ext cx="8229600" cy="822952"/>
          </a:xfrm>
        </p:spPr>
        <p:txBody>
          <a:bodyPr>
            <a:noAutofit/>
          </a:bodyPr>
          <a:lstStyle/>
          <a:p>
            <a:r>
              <a:rPr lang="cs-CZ" sz="4800" b="1" dirty="0" smtClean="0"/>
              <a:t>Hinduismus</a:t>
            </a:r>
            <a:endParaRPr lang="cs-CZ" sz="4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7787208" cy="5472608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spcAft>
                <a:spcPts val="3000"/>
              </a:spcAft>
              <a:buFont typeface="Wingdings" panose="05000000000000000000" pitchFamily="2" charset="2"/>
              <a:buChar char="\"/>
            </a:pPr>
            <a:r>
              <a:rPr lang="cs-CZ" dirty="0" smtClean="0"/>
              <a:t>Zakladatele nemá</a:t>
            </a:r>
          </a:p>
          <a:p>
            <a:pPr>
              <a:spcBef>
                <a:spcPts val="2400"/>
              </a:spcBef>
              <a:spcAft>
                <a:spcPts val="3000"/>
              </a:spcAft>
              <a:buFont typeface="Wingdings" panose="05000000000000000000" pitchFamily="2" charset="2"/>
              <a:buChar char="\"/>
            </a:pPr>
            <a:r>
              <a:rPr lang="cs-CZ" dirty="0" smtClean="0"/>
              <a:t>Vznik: cca </a:t>
            </a:r>
            <a:r>
              <a:rPr lang="cs-CZ" b="1" dirty="0" smtClean="0"/>
              <a:t>2500 před Kristem </a:t>
            </a:r>
            <a:r>
              <a:rPr lang="cs-CZ" dirty="0" smtClean="0"/>
              <a:t>v údolí </a:t>
            </a:r>
            <a:r>
              <a:rPr lang="cs-CZ" dirty="0" err="1" smtClean="0"/>
              <a:t>Indusu</a:t>
            </a:r>
            <a:endParaRPr lang="cs-CZ" dirty="0" smtClean="0"/>
          </a:p>
          <a:p>
            <a:pPr>
              <a:spcBef>
                <a:spcPts val="2400"/>
              </a:spcBef>
              <a:spcAft>
                <a:spcPts val="3000"/>
              </a:spcAft>
              <a:buFont typeface="Wingdings" panose="05000000000000000000" pitchFamily="2" charset="2"/>
              <a:buChar char="\"/>
            </a:pPr>
            <a:r>
              <a:rPr lang="cs-CZ" b="1" dirty="0" smtClean="0"/>
              <a:t>Kastovní</a:t>
            </a:r>
            <a:r>
              <a:rPr lang="cs-CZ" dirty="0" smtClean="0"/>
              <a:t> systém</a:t>
            </a:r>
          </a:p>
          <a:p>
            <a:pPr>
              <a:spcBef>
                <a:spcPts val="2400"/>
              </a:spcBef>
              <a:spcAft>
                <a:spcPts val="3000"/>
              </a:spcAft>
              <a:buFont typeface="Wingdings" panose="05000000000000000000" pitchFamily="2" charset="2"/>
              <a:buChar char="\"/>
            </a:pPr>
            <a:r>
              <a:rPr lang="cs-CZ" dirty="0" smtClean="0"/>
              <a:t>Kráva 	 posvátné zvíře</a:t>
            </a:r>
          </a:p>
          <a:p>
            <a:pPr>
              <a:spcBef>
                <a:spcPts val="2400"/>
              </a:spcBef>
              <a:spcAft>
                <a:spcPts val="3000"/>
              </a:spcAft>
              <a:buFont typeface="Wingdings" panose="05000000000000000000" pitchFamily="2" charset="2"/>
              <a:buChar char="\"/>
            </a:pPr>
            <a:r>
              <a:rPr lang="cs-CZ" b="1" dirty="0" smtClean="0"/>
              <a:t>Ganga</a:t>
            </a:r>
            <a:r>
              <a:rPr lang="cs-CZ" dirty="0" smtClean="0"/>
              <a:t> – nejposvátnější ze všech řek</a:t>
            </a:r>
            <a:endParaRPr lang="cs-CZ" dirty="0"/>
          </a:p>
        </p:txBody>
      </p:sp>
      <p:pic>
        <p:nvPicPr>
          <p:cNvPr id="1026" name="Picture 2" descr="India's caste system could play a pivotal role in this week's upcoming  elections — here's how - ABC New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751684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9" y="4531443"/>
            <a:ext cx="720080" cy="710415"/>
          </a:xfrm>
          <a:prstGeom prst="rect">
            <a:avLst/>
          </a:prstGeom>
        </p:spPr>
      </p:pic>
      <p:pic>
        <p:nvPicPr>
          <p:cNvPr id="1027" name="Picture 3" descr="C:\Users\B410a-NTB\Downloads\Milk production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3" b="54182"/>
          <a:stretch/>
        </p:blipFill>
        <p:spPr bwMode="auto">
          <a:xfrm>
            <a:off x="2483769" y="4908692"/>
            <a:ext cx="1954544" cy="6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191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Hinduismus - </a:t>
            </a:r>
            <a:r>
              <a:rPr lang="cs-CZ" dirty="0" smtClean="0"/>
              <a:t>rozšíření</a:t>
            </a:r>
            <a:endParaRPr lang="cs-CZ" dirty="0"/>
          </a:p>
        </p:txBody>
      </p:sp>
      <p:pic>
        <p:nvPicPr>
          <p:cNvPr id="4098" name="Picture 2" descr="C:\Users\B410a-NTB\Downloads\1920px-Hinduism_percent_population_in_each_nation_World_Map_Hindu_data_by_Pew_Research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412776"/>
            <a:ext cx="8833761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020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3066656"/>
            <a:ext cx="1763688" cy="173546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/>
          <a:lstStyle/>
          <a:p>
            <a:r>
              <a:rPr lang="cs-CZ" sz="4800" b="1" dirty="0" smtClean="0"/>
              <a:t>Hinduismus </a:t>
            </a:r>
            <a:r>
              <a:rPr lang="cs-CZ" b="1" dirty="0" smtClean="0"/>
              <a:t>– známé pojmy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7787208" cy="5112568"/>
          </a:xfrm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\"/>
            </a:pPr>
            <a:r>
              <a:rPr lang="cs-CZ" b="1" dirty="0" smtClean="0"/>
              <a:t>Karma</a:t>
            </a:r>
            <a:r>
              <a:rPr lang="cs-CZ" dirty="0" smtClean="0"/>
              <a:t> – činy v předchozích životech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\"/>
            </a:pPr>
            <a:r>
              <a:rPr lang="cs-CZ" b="1" dirty="0" smtClean="0"/>
              <a:t>Avatár</a:t>
            </a:r>
            <a:r>
              <a:rPr lang="cs-CZ" dirty="0" smtClean="0"/>
              <a:t> – inkarnace bohů, především boha </a:t>
            </a:r>
            <a:r>
              <a:rPr lang="cs-CZ" dirty="0" err="1" smtClean="0"/>
              <a:t>Višnua</a:t>
            </a:r>
            <a:endParaRPr lang="cs-CZ" dirty="0" smtClean="0"/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\"/>
            </a:pPr>
            <a:r>
              <a:rPr lang="cs-CZ" b="1" dirty="0" smtClean="0"/>
              <a:t>Mandala</a:t>
            </a:r>
            <a:r>
              <a:rPr lang="cs-CZ" dirty="0" smtClean="0"/>
              <a:t> </a:t>
            </a:r>
            <a:r>
              <a:rPr lang="cs-CZ" dirty="0"/>
              <a:t>– kruhový obrazec zobrazující </a:t>
            </a:r>
            <a:r>
              <a:rPr lang="cs-CZ" dirty="0" smtClean="0"/>
              <a:t>vesmír</a:t>
            </a:r>
          </a:p>
          <a:p>
            <a:pPr>
              <a:spcBef>
                <a:spcPts val="1200"/>
              </a:spcBef>
              <a:spcAft>
                <a:spcPts val="1800"/>
              </a:spcAft>
              <a:buFont typeface="Wingdings" panose="05000000000000000000" pitchFamily="2" charset="2"/>
              <a:buChar char="\"/>
            </a:pPr>
            <a:r>
              <a:rPr lang="cs-CZ" b="1" dirty="0" smtClean="0"/>
              <a:t>Jóga</a:t>
            </a:r>
            <a:r>
              <a:rPr lang="cs-CZ" dirty="0" smtClean="0"/>
              <a:t> – cílem cvičení je zažít pocit jednoty s tím, co je nejvyšší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\"/>
            </a:pPr>
            <a:r>
              <a:rPr lang="cs-CZ" b="1" dirty="0" smtClean="0"/>
              <a:t>Kámasútra</a:t>
            </a:r>
            <a:r>
              <a:rPr lang="cs-CZ" dirty="0" smtClean="0"/>
              <a:t> – kniha o lidské sexualitě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\"/>
            </a:pPr>
            <a:r>
              <a:rPr lang="cs-CZ" b="1" dirty="0" smtClean="0"/>
              <a:t>Guru</a:t>
            </a:r>
            <a:r>
              <a:rPr lang="cs-CZ" dirty="0" smtClean="0"/>
              <a:t> – náboženský učitel v Sikhismu</a:t>
            </a:r>
          </a:p>
        </p:txBody>
      </p:sp>
      <p:cxnSp>
        <p:nvCxnSpPr>
          <p:cNvPr id="6" name="Přímá spojnice 5"/>
          <p:cNvCxnSpPr/>
          <p:nvPr/>
        </p:nvCxnSpPr>
        <p:spPr>
          <a:xfrm>
            <a:off x="0" y="4941168"/>
            <a:ext cx="914400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258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>
            <a:normAutofit/>
          </a:bodyPr>
          <a:lstStyle/>
          <a:p>
            <a:r>
              <a:rPr lang="cs-CZ" sz="4800" b="1" dirty="0"/>
              <a:t>Buddhismus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7344816" cy="406104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"/>
            </a:pPr>
            <a:r>
              <a:rPr lang="cs-CZ" dirty="0" smtClean="0"/>
              <a:t>Zakladatel: </a:t>
            </a:r>
            <a:r>
              <a:rPr lang="cs-CZ" b="1" dirty="0" err="1" smtClean="0"/>
              <a:t>Siddhártha</a:t>
            </a:r>
            <a:r>
              <a:rPr lang="cs-CZ" b="1" dirty="0" smtClean="0"/>
              <a:t> </a:t>
            </a:r>
            <a:r>
              <a:rPr lang="cs-CZ" b="1" dirty="0" err="1" smtClean="0"/>
              <a:t>Gautama</a:t>
            </a:r>
            <a:r>
              <a:rPr lang="cs-CZ" b="1" dirty="0" smtClean="0"/>
              <a:t> </a:t>
            </a:r>
            <a:r>
              <a:rPr lang="cs-CZ" dirty="0" smtClean="0"/>
              <a:t>(Buddha)</a:t>
            </a:r>
          </a:p>
          <a:p>
            <a:pPr>
              <a:buFont typeface="Wingdings" panose="05000000000000000000" pitchFamily="2" charset="2"/>
              <a:buChar char=""/>
            </a:pPr>
            <a:r>
              <a:rPr lang="cs-CZ" dirty="0" smtClean="0"/>
              <a:t>Vznik: cca </a:t>
            </a:r>
            <a:r>
              <a:rPr lang="cs-CZ" b="1" dirty="0" smtClean="0"/>
              <a:t>500</a:t>
            </a:r>
            <a:r>
              <a:rPr lang="cs-CZ" dirty="0" smtClean="0"/>
              <a:t> let </a:t>
            </a:r>
            <a:r>
              <a:rPr lang="cs-CZ" b="1" dirty="0" smtClean="0"/>
              <a:t>před Kristem</a:t>
            </a:r>
          </a:p>
          <a:p>
            <a:pPr>
              <a:buFont typeface="Wingdings" panose="05000000000000000000" pitchFamily="2" charset="2"/>
              <a:buChar char=""/>
            </a:pPr>
            <a:r>
              <a:rPr lang="cs-CZ" dirty="0" smtClean="0"/>
              <a:t>Místo: </a:t>
            </a:r>
            <a:r>
              <a:rPr lang="cs-CZ" b="1" dirty="0" err="1" smtClean="0"/>
              <a:t>Bódhgaja</a:t>
            </a:r>
            <a:r>
              <a:rPr lang="cs-CZ" dirty="0" smtClean="0"/>
              <a:t> (sever. Indie)</a:t>
            </a:r>
          </a:p>
          <a:p>
            <a:pPr>
              <a:buFont typeface="Wingdings" panose="05000000000000000000" pitchFamily="2" charset="2"/>
              <a:buChar char=""/>
            </a:pPr>
            <a:r>
              <a:rPr lang="cs-CZ" b="1" dirty="0" smtClean="0"/>
              <a:t>Mantra</a:t>
            </a:r>
            <a:r>
              <a:rPr lang="cs-CZ" dirty="0" smtClean="0"/>
              <a:t> – modlitba</a:t>
            </a:r>
          </a:p>
          <a:p>
            <a:pPr>
              <a:buFont typeface="Wingdings" panose="05000000000000000000" pitchFamily="2" charset="2"/>
              <a:buChar char=""/>
            </a:pPr>
            <a:r>
              <a:rPr lang="cs-CZ" b="1" dirty="0" smtClean="0"/>
              <a:t>Lamaismus</a:t>
            </a:r>
            <a:r>
              <a:rPr lang="cs-CZ" dirty="0" smtClean="0"/>
              <a:t> – forma tibetského buddhismu (převtělování nejvyššího mnicha - </a:t>
            </a:r>
            <a:r>
              <a:rPr lang="cs-CZ" b="1" dirty="0" smtClean="0"/>
              <a:t>dalajláma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6" name="AutoShape 2" descr="data:image/jpeg;base64,/9j/4AAQSkZJRgABAQAAAQABAAD/2wCEAAkGBwgHBgkIBwgKCgkLDRYPDQwMDRsUFRAWIB0iIiAdHx8kKDQsJCYxJx8fLT0tMTU3Ojo6Iys/RD84QzQ5OjcBCgoKDQwNGg8PGjclHyU3Nzc3Nzc3Nzc3Nzc3Nzc3Nzc3Nzc3Nzc3Nzc3Nzc3Nzc3Nzc3Nzc3Nzc3Nzc3Nzc3N//AABEIAKAAawMBEQACEQEDEQH/xAAbAAABBQEBAAAAAAAAAAAAAAAEAQIDBQYAB//EADgQAAIBAwIDBQYFAwQDAAAAAAECAwAEERIhBTFBEyJRYZEGMlNxgaEUFSNS0UKx4QczwfAkVIL/xAAaAQACAwEBAAAAAAAAAAAAAAABAgADBAUG/8QAMBEAAgEDAwMCBAUFAQAAAAAAAAECAxEhBBIxBRNBIlEyYZGxFHGBofBCwdHh8RX/2gAMAwEAAhEDEQA/APUbtNL6gOdWM5kR1oo7InzoxBIGt7VUupJlOT4UFHNwuWLBkE4lcgc15097iNWAuKsgcmZwkKDck4FV1GWU17FUbyMavwyhAdsvnf6Dl9d6zutGPk3Q0k5cga+0V1w+UtJZrLH4qxU0YahXDU0OMMsLLjnD+KSExF0lI3ikGG+nj9Kt3J8GSVKUFk0MGk2/d5Yq1fCZ3yCRJzpBybkKhBGZgmV50UAltZTcxHUvlTJ3QGrAbqVYrjlSMdMKlZZbbJYA42pnlCrDGW7L+HxqANSPAJcgtnORPIjsOe3nQjLNh2sBadnA5KkDVvTLDEd2ihvJ1vOIySOf04jogXpq6uf7D/NYNTUu7I6+jobY7nyJccPhABSQE8zg1iSubrsBuFDq0exGMGmSaYW1YoHs2t5WkjO6jKnrWpNmaUU0ejcGuBccHtpywBkiDEeZFb4/CcSorTaHxDYnNKQdsTgnFAAPfymNO53ugxTN2GirkHC5pI5tDghTvuaEJBqRXgt2WNmJJG9WWKclGyze6GGKouzRgaEnAwGGKl2HBLFbtsTjPiKFgXHSQyPjLUXexFa5kxcapFBlVDqJGXA1fLxrnSu2zvwtGKCWkZwStwceAx/egNgFZijELLGZCM6S/ex8qbIjaGPJ3RIRtjBzVqdypovuBSNccJga3I0YIA5EbmtMZOxy68VGbuWcPbIcNTpsodicqxXY71GAjEDk5YihkNxJIiTlNjUCmNxceI9aO5gsgBeL2uffHrSlmxkg4rafEHrRuDYyReLWnxB61AbGOPFrXBxICR51GwqD8nlHG1uLpFllIkdRhgCEVW6gc+tYtyhNpnbXqgmkDwT3Z4NciNwBDICzagSQdvD70XbcMrqNwGyaUS5ZxqzzErA/PajKStgSO65sLaWSaFDI2Tgc/Gq07MdxwXfsfOtjHdteZSSRwGDPnddQz9x6VoovDMOuV9qRofziz+IvrV9zn7GOHGLP4g9alwbGOPGLMj/cHrRJsYxuK2nxB61CbGN/N7T4g9agdjPDvzK5+M/rS2Nwv5lc/Hf1qWIL+Z3Px39aliYE/M7n4z+tSxC7NxbTWcMZWRmZFJBGxJ65rFKHqbOlC2xGg4be8G4XwY2dzoE8h1OOzJHy354oJPdcDV1go5ZYLeZriG3Dwt7uuPQ4+mKdwTDF+Au0v+3k7QxLGq46daRxzYL4M/xTjst7ciS3DwRBQFTP3+dbadFxjY59Wopu4H+Y3fxpPWrVRl7FV0cOIXnxn9adaefsDdEX8fe/Hk9asWkkxXOIovrz47+tWx0LYndiO/GXn/sP61Z/57F7yK8IfGk/BsfvI7R50fwbJ3kLpo/gmDvI7TR/BE7xf8HmSe2/CyKDJEO4fL/FczXaSVB9xcM6GkrxqLZ5RbzdsIYsm1IUYBYENWGO1s12IZLKS7ty7zhyOSoNOP8Avzp3JIW1ga6MggcRjfDH0H+KbTqLqx38Eq32PbyZ+IRNL2eTkbfKutV1PbqbEkVUNBCrT3Nu9h2geFdtUInBdRihKdUorwLvY4LinUEK2xdNNtBcXFGwoL2ZqnYPcUR0dobiiOhsCT21pLcSCOCJ5XPJUXJqqtVo0I7qskl83Ysp05z+FXCrnh15wpo5rmN4CHGASNRHXbPLG29cTWdT0mppOnQnufyOroNDWVTfNWSLteL8P7MC6j1NjKnHMVw0mmdKUcg9z7QWqx6IV7Nc7nGCasUbldiGzme4LOUwpUg56ClngaOTJ2hCTJLkke4T5bmtVzZTSup+/wDssYpgziNio7uQT1rqaPqLpemrlHO13S1WalRw/wBifs26DI8t669PW6ephSRxqvTdVSy4P9Mjcb4rUs8GBprkXFNYW52KNiXIdNVjnHu42rl6/W1NPJRiuTsdO6fS1MHKT48HaiPAfSuPU12onzL6Hbp9O01PKj9cmj9gFVOLS3s0mkW8DNg/1A7V5vrkpSoKHLkzU16bIM/1DglQWEz5zKrl/Jzg/wBsD/5rN0SpGXcivFvpkMPJlbBo5H/DXWND7KzckP8ABrvSTtdFFaF8lnb8Et7Zu0kkQlRz2wPnVTm3hGZRuBcS4kBC0VsNEQG8mN2+XlVkKebyNkaG1XkUsi4iUAY61f5LJR9KOB/Wj8h/xR9w8NFgkmkDBwaWxffBIsheRwwbIxgnkR4ivQ9GlHZJeTyvX1Puxb4HV2jz51Qg0CqxySS1l/BC70/pdr2QPnjNcLrEotxj5X2Z6Hoba3ez+4DNIIk1N9BXEtc78pbVc0f+n0EtxJJI/KaVEO39K95v+B9a4fW6qikvZX/V4RTCTabNp7cWZvfZ+d1H6lse2G2dh732JrhdGr9rVJPiWP8AA0HZnlrRqdycV7a5qVO/IVd8TupoVSaZiiqBjkDj5UI00uB1ThTzFFYW7ecRHr3j8qs4yV4qT2kjRdoSxxpFS9izZuz4BIwXuBjfApkUbbyQVICsZxs3TNS5ZJOxPZXPbR6HHeXnWjT6iemqb4/9MtfTQ1lHtz5XHyJjzr1tGtGtBThweH1Gnnp6jpz5R2avwZxBVbHNP7SGKw9nOH8O7PMhPaM3TIG/qTXhqtWVavUqvhu38+h7HQUVBKPsjz6/lLzBV3JOABRiX6iWbHrvsTw4WHDkD4BjXSx6Z5ufXb6V4fqtd1qzt5/iLIq0bFT7Ye2KgtY8MuFWMgiWcf1Z6L5eddHpfSNtq1dZ8L+7L4QhDNQwjX1uOTF26BRvXo9rLXqaa4yweeeWTZFCHrncinWCmc5z4wP4dB2aySEkyP3Qx8OtLJj6WltTk+WFzNphYDbbAoLk0yxEjs00hm+lRvJKUbK5076nCjkKdIqqSu7A9u/ZXngDzFHwUwxULNG7zIfmK6PTNT2am18S+5g6xo+/R3R+KP28igbbmvU2PFE9lGZryCIDOuRR96z6mahRnJ+E/sXUY7qkY/MvfbzWnC4pWGNM+lfIFT/FeH0zTUl+R66EtssGG4L2cnGoZJiojgBlbV5cvvil1W7stR5eBl66qRpOMe08t1arZ2xMVqo7wHOQ+fl5Vh0nTYUpdyeZfY6EXGCv5MpOgnl1Svz5KNzXVWDPOHcleTJYoRCMRrhjzPMipcthS2YSJliVFLOQMDlS3L1BJXbCIBiMY6bD59fvSlsFgbNvpXxNFEn4RKB2cdBZY8ntQKnebJ61YZFl3B13vyDvUfAsc1rFixI0sOYqIvmglRqUMrAA16XT9UpdqPceTx+q6LW70nSXp8Fr7MR9pxiIkZ0KW/760OtVNmka93Yx9Nhurp+2S39s7G+4nweKO0iUlZu0bU4GwUjr8/tXktPUhDdufJ6LKkrI8sk12kskTriTOGAPOtd75Cns/NhAVjpA78xHu9EpWa1Fuy5f7IICLbKSp1Snm38UMsu2qmvmDr2obuyEE0StKV8Mn7LRDqYlnbxpbl2zbG75D1XSirnOBz8aU1xVlYZzm8lH3qeCf1DbiTubdTimiiurLBHHTsrgQWx1cRm8hSvgroyvXkHockioX3uxcMNhyo3JZ+DYex8AWKa4I95goPy3P9/tXR6/WvONJeMnkOlU/RKfuX/E5lS0bfcLXn4xZ1lyePXCPJxSaQAHL8zyUVvjiJdTg5TuFL2cadwc/vS8nRW2KwDzv60xRN5HW0Wr9SQ4ApWy2lD+qRJG4nuDj3Y9/melBqw0Z9yf5BOcDNA0XIVbUT4ZpuClO7IZn1SgdFpkiqpK7FBwCaLInYH4cM3E0nlQk8Ir0y9cpB65V80DQ01kk7XGxFQG49E4Nbm24ZDHjfTqP13odTq93VTl+hwNDDZQiiv4/eaOHzEnGBg1mp5ZpaseaxST3D4AZFB3BGPWtbsi+jKpUwsJEjzAHSDkDbPjULpTyOg/WY4UkDmegoD0/Ux9wzMNMewFRDVG3hDrVBDHpPvE5Y0G7jUo7FYez5BI5YqFjli4x5BDCTgknkKPLK3JQhcHjJbB+ppimOcj5n0xMfAUORpPbFsHE/4S0GD+rJvjwqJbmUut2aXzZBFfThssSw6g09kZ46ipfJax3cToGJwSOVLY3RrRaPX4IgEXHRcYrDUk5TcjmQW2KijJ+2XCrw2kz2YMoIyYjzp6M43yNNNxdjEIl7JGSXQjPIHlWptXOhTjWceRfwsaDXOeQyQDQH7MVmRMqlkAUaQeg6CgWxTash2mOIc8tQyxrRgROdzTFUnkZIwCY6k1ASlaNgeR+0k35AUbFLldjtWhMj3jUJeyIZW7nf3LbaR1olc52WSF4ZHbXOdAP7hijfwjO473eTJ1jgVd2B+RqXZelSS5GGVQcKgx02o2Yu+PhHslnehnwxGawSgZbljmOYYPWqnEKmZnj/satxK93wuQRXDbtGfdf+DV0KrjiRppVtrMTd8O4hHeLb3NpMjLuV0Ehj0wRzFaFJNXuaVNVJK/CLCH2d41cDEVsIU/fO+n7c/tSOpD3JU1FsRJk9jr1FzLfWWrO/6h3+1TurwVRrRXILxDgFzY20lxPdWWleSiU63+QxvTxlctjUTZSPHK+8cUjY/ahNNdCzZCqlDhshvA86YSJY2vAuKX8ST21lI0DHCSEYU74OPHHXGaVySEqVYRdmzbcI9krfhkYluMSXJG7nkPICs8qjlgzyqXdwviDWYtzHLGrpjcMM1IxsVN3PM+P21hDJJJF+mN8KP6jWuLZnnZFCrS4HeNWCqc0jU8J9oZ4Gjjmfur3Vc9B51KtBPKKqVdrEjY2vHmRQ0uoAjnzB+tYnTNykmiztOPIxJBBGP3VW4NDqxY/ntsFyxBYjfHOpsQHcDHG4ppQFQfUYqbAoiv1tJJSHsbZ5OrC4C+uOdPZoti/NwafiMsb6oOH2rAbZSRBy5VFFPkDk0db8TvGXN1BCiauYkyceFM4RtgTuNPIQbqzu4jHdQrKnVXAIpNhO5IzrXY4XxO6/BuUjjCSQozHSo1YK45Y32+VaVlK5TPN0y/9p/aCz/8eeyOlJoEcpjGGI3ApJRTeDPp77WmYLjHHiQS7HP9KZ3NNGBbKokZeVpbqYySHJPIeFXYQkabk7snWNcDJHrS3NypxtlnHBrYcIu4Wu7dEjtJj2ekbHcCsMmm8npI6JbY7PYfJeXaYz2by9DGpBpLIktI1w7kacUvIyTNHqA56aO1FMqE4+AqDi6ysqlwupgDrOBQcSrK5LP8sdLltL2c6D9s5WgR2tg6W7tbX/f4bG4H7LgnJ+hqWYFKwPccbj/Cd3h727au47seXXnzplEk53K2Xj7KDql28Ac020q3pclfccRmuo2mjJI2U7b4z/NOkorIt5TTceAO94jc3A94oqIFVR0A86iWRXFxiyujy8mSSSepNM+Cqmt0g1QEFIdCK2ocImYZJIzS3H7Llkca3HDDbaaVYA6knSdOk1lqRW47uiqz7Ka8YCluVbpvVTR041kxdR3ZzhRyFCwdz5ZXyzQyziJUyD7zU2TDKpCU9iRBcXV3NMdU2ojbVgAn0o4MUoS3WixYbi6gOoSb/epZE7cllsdM95dqv4maV0U91C2wo3Q8dNKWWDyR6IyNtR6UVyLVhti15Oti6SRacEbg55bk1KjTjYTTKcKiaEnUqjhx3uuOVBMsrRcYvchkUDgDT161HIWlp5WwSBSH0lgxG+3ShyWRhZ2DFUYFIbEgN5FU9a33PMBVnIBbPKP3YA88VnqvJ2On+mnKT9xUSQsAmdR3PlVbNkYzbVhLl3ciJTnGxPjURKspS9KEEXZLr8KlxVT2q51sqopdxnOwHnQY1KKS3MnW2bIeQDPh4VNxaqD+KQksmkHFQE52QGnfl724IzRfBkj6qmSbAFKX2SIp8sr53yKiK62Yu42MlYRjwo+QQdoHWyYGTRBRjZZDByqGp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8" name="Picture 4" descr="undefin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415" y="4793028"/>
            <a:ext cx="1381235" cy="206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upload.wikimedia.org/wikipedia/commons/thumb/d/d4/Bodhi_Tree_Distant_View_-_panoramio.jpg/1280px-Bodhi_Tree_Distant_View_-_panorami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651" y="1790817"/>
            <a:ext cx="3144349" cy="235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793029"/>
            <a:ext cx="3136376" cy="2080947"/>
          </a:xfrm>
          <a:prstGeom prst="rect">
            <a:avLst/>
          </a:prstGeom>
        </p:spPr>
      </p:pic>
      <p:sp>
        <p:nvSpPr>
          <p:cNvPr id="5" name="Vodorovný svitek 4"/>
          <p:cNvSpPr/>
          <p:nvPr/>
        </p:nvSpPr>
        <p:spPr>
          <a:xfrm>
            <a:off x="6182425" y="4653136"/>
            <a:ext cx="1415648" cy="43204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 err="1"/>
              <a:t>Tändzin</a:t>
            </a:r>
            <a:r>
              <a:rPr lang="cs-CZ" sz="1200" dirty="0"/>
              <a:t> </a:t>
            </a:r>
            <a:r>
              <a:rPr lang="cs-CZ" sz="1200" dirty="0" err="1" smtClean="0"/>
              <a:t>Gjamccho</a:t>
            </a:r>
            <a:endParaRPr lang="cs-CZ" sz="1200" dirty="0" smtClean="0"/>
          </a:p>
        </p:txBody>
      </p:sp>
      <p:sp>
        <p:nvSpPr>
          <p:cNvPr id="9" name="Vodorovný svitek 8"/>
          <p:cNvSpPr/>
          <p:nvPr/>
        </p:nvSpPr>
        <p:spPr>
          <a:xfrm>
            <a:off x="4079360" y="4764428"/>
            <a:ext cx="1440160" cy="43204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200" dirty="0" err="1" smtClean="0"/>
              <a:t>Dharamsala</a:t>
            </a:r>
            <a:r>
              <a:rPr lang="cs-CZ" sz="1200" dirty="0" smtClean="0"/>
              <a:t>, Indie</a:t>
            </a:r>
          </a:p>
        </p:txBody>
      </p:sp>
    </p:spTree>
    <p:extLst>
      <p:ext uri="{BB962C8B-B14F-4D97-AF65-F5344CB8AC3E}">
        <p14:creationId xmlns:p14="http://schemas.microsoft.com/office/powerpoint/2010/main" val="275094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1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15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/>
              <a:t>Buddhismus - </a:t>
            </a:r>
            <a:r>
              <a:rPr lang="cs-CZ" dirty="0" smtClean="0"/>
              <a:t>rozšíření ve světě</a:t>
            </a:r>
            <a:endParaRPr lang="cs-CZ" dirty="0"/>
          </a:p>
        </p:txBody>
      </p:sp>
      <p:pic>
        <p:nvPicPr>
          <p:cNvPr id="2050" name="Picture 2" descr="Buddhism by country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55679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51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Nejznámější osobnosti vyznávající Buddhismus</a:t>
            </a:r>
            <a:endParaRPr lang="cs-CZ" dirty="0"/>
          </a:p>
        </p:txBody>
      </p:sp>
      <p:sp>
        <p:nvSpPr>
          <p:cNvPr id="4" name="Zkosené hrany 3">
            <a:hlinkClick r:id="rId2"/>
          </p:cNvPr>
          <p:cNvSpPr/>
          <p:nvPr/>
        </p:nvSpPr>
        <p:spPr>
          <a:xfrm>
            <a:off x="3635896" y="3284984"/>
            <a:ext cx="2016224" cy="115212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Shift+F5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53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Nejznámější sochy Buddhu</a:t>
            </a:r>
            <a:endParaRPr lang="cs-CZ" dirty="0"/>
          </a:p>
        </p:txBody>
      </p:sp>
      <p:sp>
        <p:nvSpPr>
          <p:cNvPr id="4" name="Zkosené hrany 3">
            <a:hlinkClick r:id="rId2"/>
          </p:cNvPr>
          <p:cNvSpPr/>
          <p:nvPr/>
        </p:nvSpPr>
        <p:spPr>
          <a:xfrm>
            <a:off x="3658752" y="2780928"/>
            <a:ext cx="1921360" cy="115212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Shift+F5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970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410a-NTB\Downloads\Church of the Nativi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76871"/>
            <a:ext cx="1357890" cy="101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rmAutofit/>
          </a:bodyPr>
          <a:lstStyle/>
          <a:p>
            <a:r>
              <a:rPr lang="cs-CZ" sz="4800" b="1" dirty="0" smtClean="0"/>
              <a:t>Křesťanství</a:t>
            </a:r>
            <a:endParaRPr lang="cs-CZ" sz="48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96752"/>
            <a:ext cx="7120128" cy="504056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Font typeface="Wingdings 2" panose="05020102010507070707" pitchFamily="18" charset="2"/>
              <a:buChar char=""/>
            </a:pPr>
            <a:r>
              <a:rPr lang="cs-CZ" dirty="0" smtClean="0"/>
              <a:t>Zakladatel:  </a:t>
            </a:r>
            <a:r>
              <a:rPr lang="cs-CZ" b="1" dirty="0" smtClean="0"/>
              <a:t>Ježíš Kristus z Nazaretu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 2" panose="05020102010507070707" pitchFamily="18" charset="2"/>
              <a:buChar char=""/>
            </a:pPr>
            <a:r>
              <a:rPr lang="cs-CZ" dirty="0" smtClean="0"/>
              <a:t>Datum a místo narození:  rok 0  </a:t>
            </a:r>
            <a:r>
              <a:rPr lang="cs-CZ" b="1" dirty="0" err="1" smtClean="0"/>
              <a:t>Bethlehem</a:t>
            </a:r>
            <a:r>
              <a:rPr lang="cs-CZ" b="1" dirty="0" smtClean="0"/>
              <a:t> </a:t>
            </a:r>
            <a:r>
              <a:rPr lang="cs-CZ" dirty="0"/>
              <a:t>(Izrael/Palestina)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 2" panose="05020102010507070707" pitchFamily="18" charset="2"/>
              <a:buChar char=""/>
            </a:pPr>
            <a:r>
              <a:rPr lang="cs-CZ" dirty="0" smtClean="0"/>
              <a:t>Ukřižován na hoře Golgota za hradbami </a:t>
            </a:r>
            <a:r>
              <a:rPr lang="cs-CZ" b="1" dirty="0" smtClean="0"/>
              <a:t>Jeruzaléma</a:t>
            </a:r>
            <a:r>
              <a:rPr lang="cs-CZ" dirty="0" smtClean="0"/>
              <a:t> roku 33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 2" panose="05020102010507070707" pitchFamily="18" charset="2"/>
              <a:buChar char=""/>
            </a:pPr>
            <a:r>
              <a:rPr lang="cs-CZ" dirty="0" smtClean="0"/>
              <a:t>1. následovník – sv. Petr – ukřižován na </a:t>
            </a:r>
            <a:r>
              <a:rPr lang="cs-CZ" b="1" dirty="0" smtClean="0"/>
              <a:t>Vatikánském pahorku v Římě </a:t>
            </a:r>
            <a:r>
              <a:rPr lang="cs-CZ" dirty="0" smtClean="0"/>
              <a:t>(založil papežskou dynastií – Papežský stát)</a:t>
            </a:r>
          </a:p>
        </p:txBody>
      </p:sp>
      <p:sp>
        <p:nvSpPr>
          <p:cNvPr id="4" name="Svislý svitek 3"/>
          <p:cNvSpPr/>
          <p:nvPr/>
        </p:nvSpPr>
        <p:spPr>
          <a:xfrm>
            <a:off x="6948264" y="2576344"/>
            <a:ext cx="2195736" cy="2076792"/>
          </a:xfrm>
          <a:prstGeom prst="verticalScroll">
            <a:avLst>
              <a:gd name="adj" fmla="val 6929"/>
            </a:avLst>
          </a:prstGeom>
          <a:blipFill>
            <a:blip r:embed="rId3"/>
            <a:tile tx="0" ty="0" sx="100000" sy="100000" flip="none" algn="tl"/>
          </a:blipFill>
          <a:ln w="31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u="sng" dirty="0" smtClean="0">
                <a:solidFill>
                  <a:schemeClr val="tx1"/>
                </a:solidFill>
              </a:rPr>
              <a:t>Posvátná místa křesťanství v </a:t>
            </a:r>
            <a:r>
              <a:rPr lang="cs-CZ" sz="1000" b="1" u="sng" dirty="0" smtClean="0">
                <a:solidFill>
                  <a:schemeClr val="tx1"/>
                </a:solidFill>
              </a:rPr>
              <a:t>Jeruzalémě:</a:t>
            </a:r>
          </a:p>
          <a:p>
            <a:pPr algn="ctr"/>
            <a:r>
              <a:rPr lang="cs-CZ" sz="1000" b="1" i="1" dirty="0" smtClean="0">
                <a:solidFill>
                  <a:schemeClr val="tx1"/>
                </a:solidFill>
              </a:rPr>
              <a:t>Křižová cesta (Kalvárie) </a:t>
            </a:r>
            <a:r>
              <a:rPr lang="cs-CZ" sz="1000" i="1" dirty="0" smtClean="0">
                <a:solidFill>
                  <a:schemeClr val="tx1"/>
                </a:solidFill>
              </a:rPr>
              <a:t>– trasa uličkami kudy šel Ježíš s křížem na popraviště (Golgotu)</a:t>
            </a:r>
          </a:p>
          <a:p>
            <a:pPr algn="ctr"/>
            <a:r>
              <a:rPr lang="cs-CZ" sz="1000" i="1" dirty="0" smtClean="0">
                <a:solidFill>
                  <a:schemeClr val="tx1"/>
                </a:solidFill>
              </a:rPr>
              <a:t>Místo </a:t>
            </a:r>
            <a:r>
              <a:rPr lang="cs-CZ" sz="1000" b="1" i="1" dirty="0" smtClean="0">
                <a:solidFill>
                  <a:schemeClr val="tx1"/>
                </a:solidFill>
              </a:rPr>
              <a:t>Poslední večeře </a:t>
            </a:r>
            <a:r>
              <a:rPr lang="cs-CZ" sz="1000" i="1" dirty="0" smtClean="0">
                <a:solidFill>
                  <a:schemeClr val="tx1"/>
                </a:solidFill>
              </a:rPr>
              <a:t>s apoštoly</a:t>
            </a:r>
          </a:p>
          <a:p>
            <a:pPr algn="ctr"/>
            <a:r>
              <a:rPr lang="cs-CZ" sz="1000" b="1" i="1" dirty="0" smtClean="0">
                <a:solidFill>
                  <a:schemeClr val="tx1"/>
                </a:solidFill>
              </a:rPr>
              <a:t>Getsemanská zahrada </a:t>
            </a:r>
            <a:r>
              <a:rPr lang="cs-CZ" sz="1000" i="1" dirty="0" smtClean="0">
                <a:solidFill>
                  <a:schemeClr val="tx1"/>
                </a:solidFill>
              </a:rPr>
              <a:t>– tam se modlil než ho přišli zatknout římští vojáci s Jidášem</a:t>
            </a:r>
          </a:p>
          <a:p>
            <a:pPr algn="ctr"/>
            <a:r>
              <a:rPr lang="cs-CZ" sz="1000" i="1" dirty="0" smtClean="0">
                <a:solidFill>
                  <a:schemeClr val="tx1"/>
                </a:solidFill>
              </a:rPr>
              <a:t>Místo soudu s římským protektorem </a:t>
            </a:r>
            <a:r>
              <a:rPr lang="cs-CZ" sz="1000" b="1" i="1" dirty="0" smtClean="0">
                <a:solidFill>
                  <a:schemeClr val="tx1"/>
                </a:solidFill>
              </a:rPr>
              <a:t>Pilátem</a:t>
            </a:r>
            <a:endParaRPr lang="cs-CZ" sz="1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168" y="-1104"/>
            <a:ext cx="1404944" cy="202312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020" y="4869160"/>
            <a:ext cx="1177292" cy="164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1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0" name="Picture 18" descr="Bazilika Vasilije Blaženého | Atlaspamatek.inf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138" y="872297"/>
            <a:ext cx="2986398" cy="223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Putin není filozof a Rusko není Mordor, tvrdí ve své nové knize Mark  Galeotti – Deník 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916" y="1876469"/>
            <a:ext cx="2002028" cy="123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Wittenberg slaví | Kam se vydat.c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81692"/>
            <a:ext cx="1744224" cy="115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estminster Abbey - Wikip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7723"/>
            <a:ext cx="1889968" cy="251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3760"/>
            <a:ext cx="8229600" cy="1143000"/>
          </a:xfrm>
        </p:spPr>
        <p:txBody>
          <a:bodyPr/>
          <a:lstStyle/>
          <a:p>
            <a:r>
              <a:rPr lang="cs-CZ" sz="4800" b="1" dirty="0" smtClean="0"/>
              <a:t>Křesťanství</a:t>
            </a:r>
            <a:r>
              <a:rPr lang="cs-CZ" b="1" dirty="0" smtClean="0"/>
              <a:t> - rozdělení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00" y="1412776"/>
            <a:ext cx="8712968" cy="4752528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spcAft>
                <a:spcPts val="2400"/>
              </a:spcAft>
              <a:buFont typeface="Wingdings" panose="05000000000000000000" pitchFamily="2" charset="2"/>
              <a:buChar char=""/>
            </a:pPr>
            <a:r>
              <a:rPr lang="cs-CZ" dirty="0" err="1" smtClean="0"/>
              <a:t>Římsko</a:t>
            </a:r>
            <a:r>
              <a:rPr lang="cs-CZ" b="1" dirty="0" err="1" smtClean="0"/>
              <a:t>katolíci</a:t>
            </a:r>
            <a:r>
              <a:rPr lang="cs-CZ" dirty="0" smtClean="0"/>
              <a:t> vs. </a:t>
            </a:r>
            <a:r>
              <a:rPr lang="cs-CZ" b="1" dirty="0" smtClean="0"/>
              <a:t>Pravoslavní</a:t>
            </a:r>
            <a:r>
              <a:rPr lang="cs-CZ" dirty="0" smtClean="0"/>
              <a:t> (ortodoxní) –      rok 1054</a:t>
            </a:r>
          </a:p>
          <a:p>
            <a:pPr>
              <a:spcBef>
                <a:spcPts val="2400"/>
              </a:spcBef>
              <a:spcAft>
                <a:spcPts val="2400"/>
              </a:spcAft>
              <a:buFont typeface="Wingdings" panose="05000000000000000000" pitchFamily="2" charset="2"/>
              <a:buChar char=""/>
            </a:pPr>
            <a:r>
              <a:rPr lang="cs-CZ" dirty="0" smtClean="0"/>
              <a:t>Katolíci a </a:t>
            </a:r>
            <a:r>
              <a:rPr lang="cs-CZ" b="1" dirty="0" smtClean="0"/>
              <a:t>Protestanti</a:t>
            </a:r>
            <a:r>
              <a:rPr lang="cs-CZ" dirty="0" smtClean="0"/>
              <a:t> – rok 1517 Martin Luther (luteráni)</a:t>
            </a:r>
          </a:p>
          <a:p>
            <a:pPr>
              <a:spcBef>
                <a:spcPts val="2400"/>
              </a:spcBef>
              <a:spcAft>
                <a:spcPts val="2400"/>
              </a:spcAft>
              <a:buFont typeface="Wingdings" panose="05000000000000000000" pitchFamily="2" charset="2"/>
              <a:buChar char=""/>
            </a:pPr>
            <a:r>
              <a:rPr lang="cs-CZ" dirty="0" smtClean="0"/>
              <a:t>Katolíci vs. </a:t>
            </a:r>
            <a:r>
              <a:rPr lang="cs-CZ" b="1" dirty="0" smtClean="0"/>
              <a:t>Anglikáni</a:t>
            </a:r>
            <a:r>
              <a:rPr lang="cs-CZ" dirty="0" smtClean="0"/>
              <a:t> – rok 1533 král Jindřich VIII.</a:t>
            </a:r>
          </a:p>
        </p:txBody>
      </p:sp>
      <p:pic>
        <p:nvPicPr>
          <p:cNvPr id="3074" name="Picture 2" descr="Přelom: Anglikáni v Británii schválili biskupské svěcení žen / Christnet.eu  – zpravodajství, názory, teologie, kultur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664" y="5077226"/>
            <a:ext cx="2657872" cy="178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Jindřich VIII. Tudor – Wikiped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80" name="Picture 8" descr="Jindřich VIII. Tudor – Wikipedi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280" y="5110103"/>
            <a:ext cx="1247560" cy="175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9873" y="5084087"/>
            <a:ext cx="2660872" cy="177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Stvořitelé novověku II.: Martin Luther - Časopis Vesmí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40" y="3520069"/>
            <a:ext cx="2088232" cy="117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tužka nahoru 5"/>
          <p:cNvSpPr/>
          <p:nvPr/>
        </p:nvSpPr>
        <p:spPr>
          <a:xfrm>
            <a:off x="6466664" y="4234098"/>
            <a:ext cx="1584176" cy="343797"/>
          </a:xfrm>
          <a:prstGeom prst="ribbon2">
            <a:avLst>
              <a:gd name="adj1" fmla="val 8688"/>
              <a:gd name="adj2" fmla="val 650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b="1" dirty="0" err="1" smtClean="0"/>
              <a:t>Wittenberg</a:t>
            </a:r>
            <a:r>
              <a:rPr lang="cs-CZ" sz="1100" b="1" dirty="0" smtClean="0"/>
              <a:t>, </a:t>
            </a:r>
            <a:r>
              <a:rPr lang="cs-CZ" sz="1100" dirty="0" smtClean="0"/>
              <a:t>Německo</a:t>
            </a:r>
            <a:endParaRPr lang="cs-CZ" sz="1100" dirty="0"/>
          </a:p>
        </p:txBody>
      </p:sp>
      <p:sp>
        <p:nvSpPr>
          <p:cNvPr id="15" name="Stužka nahoru 14"/>
          <p:cNvSpPr/>
          <p:nvPr/>
        </p:nvSpPr>
        <p:spPr>
          <a:xfrm>
            <a:off x="5940152" y="900857"/>
            <a:ext cx="1855448" cy="343797"/>
          </a:xfrm>
          <a:prstGeom prst="ribbon2">
            <a:avLst>
              <a:gd name="adj1" fmla="val 8688"/>
              <a:gd name="adj2" fmla="val 707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b="1" dirty="0" smtClean="0"/>
              <a:t>Chrám Vasilije Blaženého, </a:t>
            </a:r>
            <a:r>
              <a:rPr lang="cs-CZ" sz="1100" dirty="0" smtClean="0"/>
              <a:t>Moskva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78582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cs-CZ" sz="4800" b="1" dirty="0" smtClean="0"/>
              <a:t>Křesťanství</a:t>
            </a:r>
            <a:r>
              <a:rPr lang="cs-CZ" b="1" dirty="0" smtClean="0"/>
              <a:t> – </a:t>
            </a:r>
            <a:r>
              <a:rPr lang="cs-CZ" dirty="0" smtClean="0"/>
              <a:t>rozšíření ve světě</a:t>
            </a:r>
            <a:endParaRPr lang="cs-CZ" dirty="0"/>
          </a:p>
        </p:txBody>
      </p:sp>
      <p:pic>
        <p:nvPicPr>
          <p:cNvPr id="2050" name="Picture 2" descr="Která náboženství znáš? - ppt stáhnou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1" t="28312" r="10031" b="11782"/>
          <a:stretch/>
        </p:blipFill>
        <p:spPr bwMode="auto">
          <a:xfrm>
            <a:off x="-1" y="2060848"/>
            <a:ext cx="9068757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17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ed-narku | Cestujeme svět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423194"/>
            <a:ext cx="3019739" cy="226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Židovský rok a jeho svátky (6/11): Šemini aceret a Simchat tóra | Vltav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060848"/>
            <a:ext cx="1343168" cy="156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46449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"/>
            </a:pPr>
            <a:r>
              <a:rPr lang="cs-CZ" dirty="0" smtClean="0"/>
              <a:t>Zakladatel: </a:t>
            </a:r>
            <a:r>
              <a:rPr lang="cs-CZ" b="1" dirty="0" smtClean="0"/>
              <a:t>Abrahám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"/>
            </a:pPr>
            <a:r>
              <a:rPr lang="cs-CZ" dirty="0" smtClean="0"/>
              <a:t>Vznik: 5781 </a:t>
            </a:r>
            <a:r>
              <a:rPr lang="cs-CZ" sz="2400" dirty="0" smtClean="0"/>
              <a:t>(letopočet od stvoření světa)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"/>
            </a:pPr>
            <a:r>
              <a:rPr lang="cs-CZ" dirty="0" smtClean="0"/>
              <a:t>Starý zákon </a:t>
            </a:r>
            <a:r>
              <a:rPr lang="cs-CZ" b="1" dirty="0" smtClean="0"/>
              <a:t>– Tóra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"/>
            </a:pPr>
            <a:r>
              <a:rPr lang="cs-CZ" b="1" dirty="0" smtClean="0"/>
              <a:t>Mojžíš</a:t>
            </a:r>
            <a:r>
              <a:rPr lang="cs-CZ" dirty="0" smtClean="0"/>
              <a:t> osvobodil židy z Egyptu, přechod Rudého moře, hora Sinaj (Desatero)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"/>
            </a:pPr>
            <a:r>
              <a:rPr lang="cs-CZ" dirty="0" smtClean="0"/>
              <a:t>král David a Šalamoun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8704" y="0"/>
            <a:ext cx="8229600" cy="1143000"/>
          </a:xfrm>
        </p:spPr>
        <p:txBody>
          <a:bodyPr/>
          <a:lstStyle/>
          <a:p>
            <a:r>
              <a:rPr lang="cs-CZ" sz="4800" b="1" dirty="0" smtClean="0"/>
              <a:t>Judaismus</a:t>
            </a:r>
            <a:r>
              <a:rPr lang="cs-CZ" b="1" dirty="0" smtClean="0"/>
              <a:t> - historie</a:t>
            </a:r>
            <a:endParaRPr lang="cs-CZ" b="1" dirty="0"/>
          </a:p>
        </p:txBody>
      </p:sp>
      <p:pic>
        <p:nvPicPr>
          <p:cNvPr id="4098" name="Picture 2" descr="Saint Catherine's Monastery - Wiki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383106"/>
            <a:ext cx="3116016" cy="233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exagram (šesticípá hvězda) je symbolem satanismu | Mýty a fakta o  křesťanství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322832"/>
            <a:ext cx="1869111" cy="134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lipart Moses And The Ten Commandments, HD Png Download - kind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0" r="10675"/>
          <a:stretch/>
        </p:blipFill>
        <p:spPr bwMode="auto">
          <a:xfrm flipH="1">
            <a:off x="8115478" y="3515832"/>
            <a:ext cx="868681" cy="104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27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b="1" dirty="0" smtClean="0"/>
              <a:t>Judaismus</a:t>
            </a:r>
            <a:r>
              <a:rPr lang="cs-CZ" b="1" dirty="0" smtClean="0"/>
              <a:t> - </a:t>
            </a:r>
            <a:r>
              <a:rPr lang="cs-CZ" dirty="0" smtClean="0"/>
              <a:t>rozšíření</a:t>
            </a:r>
            <a:endParaRPr lang="cs-CZ" dirty="0"/>
          </a:p>
        </p:txBody>
      </p:sp>
      <p:pic>
        <p:nvPicPr>
          <p:cNvPr id="5122" name="Picture 2" descr="Judaism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2" y="1594652"/>
            <a:ext cx="9116608" cy="522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Zeď nářků – Wikiped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760" y="4005064"/>
            <a:ext cx="3758240" cy="281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tužka nahoru 2"/>
          <p:cNvSpPr/>
          <p:nvPr/>
        </p:nvSpPr>
        <p:spPr>
          <a:xfrm>
            <a:off x="6732240" y="6453336"/>
            <a:ext cx="2304256" cy="288032"/>
          </a:xfrm>
          <a:prstGeom prst="ribbon2">
            <a:avLst>
              <a:gd name="adj1" fmla="val 16667"/>
              <a:gd name="adj2" fmla="val 671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b="1" dirty="0" smtClean="0"/>
              <a:t>Zeď nářků, </a:t>
            </a:r>
            <a:r>
              <a:rPr lang="cs-CZ" sz="1100" dirty="0" err="1" smtClean="0"/>
              <a:t>Jerusalém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688197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Židovský chrám neexistoval, al-Aksá stojí od stvoření světa, tvrdí současný  jeruzalémský muftí | Židovský tiskový a informační serv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05734"/>
            <a:ext cx="3467873" cy="230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roč se sunnité bojí šíitů (Bulletin č.268) | Občanský instit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858992"/>
            <a:ext cx="2828896" cy="199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864096"/>
          </a:xfrm>
        </p:spPr>
        <p:txBody>
          <a:bodyPr>
            <a:normAutofit/>
          </a:bodyPr>
          <a:lstStyle/>
          <a:p>
            <a:r>
              <a:rPr lang="cs-CZ" sz="4800" b="1" dirty="0"/>
              <a:t>Islám</a:t>
            </a:r>
            <a:r>
              <a:rPr lang="cs-CZ" b="1" dirty="0"/>
              <a:t> - historie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5575" y="1124744"/>
            <a:ext cx="8808913" cy="511256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"/>
            </a:pPr>
            <a:r>
              <a:rPr lang="cs-CZ" dirty="0" smtClean="0"/>
              <a:t>Zakladatel: </a:t>
            </a:r>
            <a:r>
              <a:rPr lang="cs-CZ" b="1" dirty="0" smtClean="0"/>
              <a:t>Mohamed</a:t>
            </a:r>
            <a:r>
              <a:rPr lang="cs-CZ" dirty="0" smtClean="0"/>
              <a:t> (570 – 632 n.l.)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"/>
            </a:pPr>
            <a:r>
              <a:rPr lang="cs-CZ" dirty="0" smtClean="0"/>
              <a:t>Vznik: </a:t>
            </a:r>
            <a:r>
              <a:rPr lang="cs-CZ" b="1" dirty="0" smtClean="0"/>
              <a:t>Mekka</a:t>
            </a:r>
            <a:r>
              <a:rPr lang="cs-CZ" dirty="0" smtClean="0"/>
              <a:t> (S.A.)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"/>
            </a:pPr>
            <a:r>
              <a:rPr lang="cs-CZ" b="1" dirty="0" err="1"/>
              <a:t>Isrá</a:t>
            </a:r>
            <a:r>
              <a:rPr lang="cs-CZ" b="1" dirty="0"/>
              <a:t> a </a:t>
            </a:r>
            <a:r>
              <a:rPr lang="cs-CZ" b="1" dirty="0" err="1" smtClean="0"/>
              <a:t>Mi'rádž</a:t>
            </a:r>
            <a:r>
              <a:rPr lang="cs-CZ" b="1" dirty="0" smtClean="0"/>
              <a:t> </a:t>
            </a:r>
            <a:r>
              <a:rPr lang="cs-CZ" dirty="0" smtClean="0"/>
              <a:t>– noční cesta Mohame</a:t>
            </a:r>
            <a:r>
              <a:rPr lang="cs-CZ" dirty="0" smtClean="0">
                <a:solidFill>
                  <a:schemeClr val="bg1"/>
                </a:solidFill>
              </a:rPr>
              <a:t>da z Mekky do </a:t>
            </a:r>
            <a:r>
              <a:rPr lang="cs-CZ" dirty="0" smtClean="0"/>
              <a:t>Jeruzaléma na Chrámovou horu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"/>
            </a:pPr>
            <a:r>
              <a:rPr lang="cs-CZ" dirty="0" smtClean="0"/>
              <a:t>622 – </a:t>
            </a:r>
            <a:r>
              <a:rPr lang="cs-CZ" b="1" dirty="0" smtClean="0"/>
              <a:t>útěk do Mediny</a:t>
            </a:r>
            <a:r>
              <a:rPr lang="cs-CZ" dirty="0" smtClean="0"/>
              <a:t>– </a:t>
            </a:r>
            <a:r>
              <a:rPr lang="cs-CZ" sz="2800" dirty="0" smtClean="0"/>
              <a:t>počátek </a:t>
            </a:r>
            <a:r>
              <a:rPr lang="cs-CZ" sz="2800" dirty="0" err="1" smtClean="0"/>
              <a:t>islam</a:t>
            </a:r>
            <a:r>
              <a:rPr lang="cs-CZ" sz="2800" dirty="0" smtClean="0"/>
              <a:t>. letopočtu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"/>
            </a:pPr>
            <a:r>
              <a:rPr lang="cs-CZ" dirty="0" smtClean="0"/>
              <a:t>630 – dobytí Mekky – </a:t>
            </a:r>
            <a:r>
              <a:rPr lang="cs-CZ" b="1" dirty="0" smtClean="0"/>
              <a:t>Džihád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"/>
            </a:pPr>
            <a:r>
              <a:rPr lang="cs-CZ" dirty="0" smtClean="0"/>
              <a:t>po jeho smrti </a:t>
            </a:r>
            <a:r>
              <a:rPr lang="cs-CZ" sz="2800" dirty="0" smtClean="0"/>
              <a:t>(pohřben v Medině) </a:t>
            </a:r>
            <a:r>
              <a:rPr lang="cs-CZ" dirty="0" smtClean="0"/>
              <a:t>rozštěpení – </a:t>
            </a:r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sunnité</a:t>
            </a: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šíté</a:t>
            </a: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Font typeface="Wingdings" panose="05000000000000000000" pitchFamily="2" charset="2"/>
              <a:buChar char=""/>
            </a:pPr>
            <a:endParaRPr lang="cs-CZ" dirty="0"/>
          </a:p>
        </p:txBody>
      </p:sp>
      <p:sp>
        <p:nvSpPr>
          <p:cNvPr id="4" name="AutoShape 2" descr="Proč se sunnité bojí šíitů (Bulletin č.268) | Občanský institu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4" name="Picture 6" descr="Important Sites: The Kaba | Inside Isl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05734"/>
            <a:ext cx="1507452" cy="100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23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7106" y="404664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cs-CZ" sz="4800" b="1" dirty="0" smtClean="0"/>
              <a:t>Islám</a:t>
            </a:r>
            <a:r>
              <a:rPr lang="cs-CZ" b="1" dirty="0"/>
              <a:t> - </a:t>
            </a:r>
            <a:r>
              <a:rPr lang="cs-CZ" dirty="0" smtClean="0"/>
              <a:t>rozšíření </a:t>
            </a:r>
            <a:r>
              <a:rPr lang="cs-CZ" dirty="0"/>
              <a:t>ve světě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4" t="21993" r="19356" b="18763"/>
          <a:stretch/>
        </p:blipFill>
        <p:spPr bwMode="auto">
          <a:xfrm>
            <a:off x="64232" y="1700808"/>
            <a:ext cx="9075348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pisek se šipkou dolů 3"/>
          <p:cNvSpPr/>
          <p:nvPr/>
        </p:nvSpPr>
        <p:spPr>
          <a:xfrm>
            <a:off x="6300192" y="2276872"/>
            <a:ext cx="792088" cy="792088"/>
          </a:xfrm>
          <a:prstGeom prst="downArrow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/>
              <a:t>Ujgurská </a:t>
            </a:r>
            <a:r>
              <a:rPr lang="cs-CZ" sz="1200" dirty="0" smtClean="0"/>
              <a:t>menšina</a:t>
            </a:r>
            <a:endParaRPr lang="cs-CZ" sz="1200" dirty="0"/>
          </a:p>
        </p:txBody>
      </p:sp>
      <p:sp>
        <p:nvSpPr>
          <p:cNvPr id="6" name="Popisek se šipkou dolů 5"/>
          <p:cNvSpPr/>
          <p:nvPr/>
        </p:nvSpPr>
        <p:spPr>
          <a:xfrm>
            <a:off x="2771800" y="3825044"/>
            <a:ext cx="720080" cy="900100"/>
          </a:xfrm>
          <a:prstGeom prst="downArrow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/>
              <a:t>Súdán</a:t>
            </a:r>
            <a:r>
              <a:rPr lang="cs-CZ" sz="1200" dirty="0" smtClean="0"/>
              <a:t> vs</a:t>
            </a:r>
            <a:r>
              <a:rPr lang="cs-CZ" sz="1200" b="1" dirty="0" smtClean="0"/>
              <a:t>. Jižní Súdán</a:t>
            </a:r>
            <a:endParaRPr lang="cs-CZ" sz="1200" b="1" dirty="0"/>
          </a:p>
        </p:txBody>
      </p:sp>
      <p:sp>
        <p:nvSpPr>
          <p:cNvPr id="7" name="Popisek se šipkou dolů 6"/>
          <p:cNvSpPr/>
          <p:nvPr/>
        </p:nvSpPr>
        <p:spPr>
          <a:xfrm>
            <a:off x="1403648" y="4005064"/>
            <a:ext cx="720080" cy="864096"/>
          </a:xfrm>
          <a:prstGeom prst="downArrow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Sekta </a:t>
            </a:r>
            <a:r>
              <a:rPr lang="cs-CZ" sz="1200" b="1" dirty="0" smtClean="0"/>
              <a:t>Boko </a:t>
            </a:r>
            <a:r>
              <a:rPr lang="cs-CZ" sz="1200" b="1" dirty="0" err="1" smtClean="0"/>
              <a:t>Haram</a:t>
            </a:r>
            <a:endParaRPr lang="cs-CZ" sz="1200" b="1" dirty="0"/>
          </a:p>
        </p:txBody>
      </p:sp>
    </p:spTree>
    <p:extLst>
      <p:ext uri="{BB962C8B-B14F-4D97-AF65-F5344CB8AC3E}">
        <p14:creationId xmlns:p14="http://schemas.microsoft.com/office/powerpoint/2010/main" val="409017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1" t="31340" r="21056" b="37943"/>
          <a:stretch/>
        </p:blipFill>
        <p:spPr bwMode="auto">
          <a:xfrm>
            <a:off x="1" y="188641"/>
            <a:ext cx="5217855" cy="1612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0" t="31867" r="21650" b="39733"/>
          <a:stretch/>
        </p:blipFill>
        <p:spPr bwMode="auto">
          <a:xfrm>
            <a:off x="4067943" y="1556792"/>
            <a:ext cx="4948597" cy="144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0" t="35334" r="37325" b="8667"/>
          <a:stretch/>
        </p:blipFill>
        <p:spPr bwMode="auto">
          <a:xfrm>
            <a:off x="179511" y="3429000"/>
            <a:ext cx="4282603" cy="326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42400" r="40000" b="7866"/>
          <a:stretch/>
        </p:blipFill>
        <p:spPr bwMode="auto">
          <a:xfrm>
            <a:off x="4579299" y="3642745"/>
            <a:ext cx="4361996" cy="3050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17789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394</Words>
  <Application>Microsoft Office PowerPoint</Application>
  <PresentationFormat>Předvádění na obrazovce (4:3)</PresentationFormat>
  <Paragraphs>64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systému Office</vt:lpstr>
      <vt:lpstr>Světová náboženství</vt:lpstr>
      <vt:lpstr>Křesťanství</vt:lpstr>
      <vt:lpstr>Křesťanství - rozdělení</vt:lpstr>
      <vt:lpstr>Křesťanství – rozšíření ve světě</vt:lpstr>
      <vt:lpstr>Judaismus - historie</vt:lpstr>
      <vt:lpstr>Judaismus - rozšíření</vt:lpstr>
      <vt:lpstr>Islám - historie</vt:lpstr>
      <vt:lpstr>Islám - rozšíření ve světě</vt:lpstr>
      <vt:lpstr>Prezentace aplikace PowerPoint</vt:lpstr>
      <vt:lpstr>Hinduismus</vt:lpstr>
      <vt:lpstr>Hinduismus - rozšíření</vt:lpstr>
      <vt:lpstr>Hinduismus – známé pojmy</vt:lpstr>
      <vt:lpstr>Buddhismus</vt:lpstr>
      <vt:lpstr>Buddhismus - rozšíření ve světě</vt:lpstr>
      <vt:lpstr>Nejznámější osobnosti vyznávající Buddhismus</vt:lpstr>
      <vt:lpstr>Nejznámější sochy Buddhu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Světová náboženství</dc:title>
  <dc:creator>Mgr. Michal Tóth</dc:creator>
  <cp:lastModifiedBy>Mgr. Michal Tóth</cp:lastModifiedBy>
  <cp:revision>42</cp:revision>
  <dcterms:created xsi:type="dcterms:W3CDTF">2020-12-01T20:16:15Z</dcterms:created>
  <dcterms:modified xsi:type="dcterms:W3CDTF">2023-12-25T22:26:08Z</dcterms:modified>
</cp:coreProperties>
</file>