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50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5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1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3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1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7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7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4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C09E6-F75B-4A28-BFD8-F8D434DA1FF2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828CE-9BBB-44B3-81CF-B7715809D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6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roroctv&#237;_svat&#233;ho_Malachi&#225;&#353;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Konkl&#225;v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60032" y="1556792"/>
            <a:ext cx="3451920" cy="1254001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Vatikán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35896" y="4313684"/>
            <a:ext cx="5176664" cy="129614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Svatý stolec</a:t>
            </a:r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Vatikánský městský stát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Výsledek obrázku pro vaticano fla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96952"/>
            <a:ext cx="1371600" cy="10287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2" y="602128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Michal Tóth, 2019, www.geoped.cz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9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vatican mus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2952"/>
            <a:ext cx="9144000" cy="62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0"/>
            <a:ext cx="4320480" cy="836712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Památky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124" name="Picture 4" descr="Výsledek obrázku pro vatican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6" y="642952"/>
            <a:ext cx="8301994" cy="62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vatican museum raffae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3" y="648123"/>
            <a:ext cx="8316415" cy="62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42952"/>
            <a:ext cx="8496944" cy="5954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Vatikánská muzea – originální řecké a římské sochy, fresky od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Raffaella</a:t>
            </a:r>
            <a:endPara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michelang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381"/>
            <a:ext cx="9144000" cy="61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0"/>
            <a:ext cx="4320480" cy="90872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Památky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100" name="Picture 4" descr="Výsledek obrázku pro michelange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ek obrázku pro konklá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782989"/>
            <a:ext cx="8496944" cy="194421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Sixtínská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kaple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malby od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Michelangela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(Stvoření Adama, Poslední soud)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 tady konkláve (volba papeže)</a:t>
            </a:r>
          </a:p>
        </p:txBody>
      </p:sp>
    </p:spTree>
    <p:extLst>
      <p:ext uri="{BB962C8B-B14F-4D97-AF65-F5344CB8AC3E}">
        <p14:creationId xmlns:p14="http://schemas.microsoft.com/office/powerpoint/2010/main" val="23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0"/>
            <a:ext cx="432048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Památky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496944" cy="6480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Vatikánská apoštolská knihovna</a:t>
            </a:r>
          </a:p>
        </p:txBody>
      </p:sp>
      <p:pic>
        <p:nvPicPr>
          <p:cNvPr id="3074" name="Picture 2" descr="Výsledek obrázku pro vatikánská knihov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" y="1763697"/>
            <a:ext cx="9121184" cy="51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slý svitek 4"/>
          <p:cNvSpPr/>
          <p:nvPr/>
        </p:nvSpPr>
        <p:spPr>
          <a:xfrm>
            <a:off x="5580112" y="1984316"/>
            <a:ext cx="3456384" cy="4757052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i="1" dirty="0"/>
              <a:t>Za velmi mimořádné jsou považovány </a:t>
            </a:r>
            <a:r>
              <a:rPr lang="cs-CZ" sz="1600" b="1" i="1" dirty="0"/>
              <a:t>texty </a:t>
            </a:r>
            <a:r>
              <a:rPr lang="cs-CZ" sz="1600" b="1" i="1" dirty="0" err="1"/>
              <a:t>Toltéků</a:t>
            </a:r>
            <a:r>
              <a:rPr lang="cs-CZ" sz="1600" i="1" dirty="0"/>
              <a:t>, které jsou také součástí knihovny, a víme o nich pouze to, že existují. Mají v nich být </a:t>
            </a:r>
            <a:r>
              <a:rPr lang="cs-CZ" sz="1600" i="1" dirty="0" smtClean="0"/>
              <a:t>prý obsaženy </a:t>
            </a:r>
            <a:r>
              <a:rPr lang="cs-CZ" sz="1600" i="1" dirty="0"/>
              <a:t>takové údaje, jako jsou </a:t>
            </a:r>
            <a:r>
              <a:rPr lang="cs-CZ" sz="1600" b="1" i="1" dirty="0"/>
              <a:t>informace o </a:t>
            </a:r>
            <a:r>
              <a:rPr lang="cs-CZ" sz="1600" b="1" i="1"/>
              <a:t>ztraceném </a:t>
            </a:r>
            <a:r>
              <a:rPr lang="cs-CZ" sz="1600" b="1" i="1" smtClean="0"/>
              <a:t>zlatě </a:t>
            </a:r>
            <a:r>
              <a:rPr lang="cs-CZ" sz="1600" b="1" i="1" dirty="0"/>
              <a:t>Inků</a:t>
            </a:r>
            <a:r>
              <a:rPr lang="cs-CZ" sz="1600" i="1" dirty="0"/>
              <a:t> a že jsou jediným důvěryhodným dokumentem, který potvrzuje </a:t>
            </a:r>
            <a:r>
              <a:rPr lang="cs-CZ" sz="1600" b="1" i="1" dirty="0"/>
              <a:t>návštěvy naší planety mimozemšťany ve starověku</a:t>
            </a:r>
            <a:r>
              <a:rPr lang="cs-CZ" sz="1600" i="1" dirty="0"/>
              <a:t>. Kromě toho mají </a:t>
            </a:r>
            <a:r>
              <a:rPr lang="cs-CZ" sz="1600" i="1" dirty="0" smtClean="0"/>
              <a:t>prý vysvětlovat </a:t>
            </a:r>
            <a:r>
              <a:rPr lang="cs-CZ" sz="1600" i="1" dirty="0"/>
              <a:t>i původ soch na Velikonočním ostrově</a:t>
            </a:r>
            <a:r>
              <a:rPr lang="cs-CZ" sz="1600" i="1" dirty="0" smtClean="0"/>
              <a:t>.</a:t>
            </a:r>
          </a:p>
          <a:p>
            <a:pPr algn="ctr"/>
            <a:r>
              <a:rPr lang="cs-CZ" sz="1600" dirty="0" smtClean="0">
                <a:sym typeface="Wingdings" panose="05000000000000000000" pitchFamily="2" charset="2"/>
              </a:rPr>
              <a:t>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2164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Poloha a rozloha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Výsledek obrázku pro vatican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861"/>
            <a:ext cx="10404648" cy="576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vaticano in ital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9"/>
          <a:stretch/>
        </p:blipFill>
        <p:spPr bwMode="auto">
          <a:xfrm>
            <a:off x="0" y="807761"/>
            <a:ext cx="9144000" cy="60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Rozkládá se na kopci při levém břehu řeky Tibery v západním centru Říma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tomto pahorku (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Vaticano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byli týrání a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vraždeni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první křesťané, včetně sv. Petra (první papež v historii)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nejmenší stát světa 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(rozlohou i počtem obyvatel)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4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2984"/>
            <a:ext cx="4139184" cy="31760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Základní údaje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Výsledek obrázku pro scv vatic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581525"/>
            <a:ext cx="25717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6855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Rozloha: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0,44 km</a:t>
            </a:r>
            <a:r>
              <a:rPr lang="cs-CZ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 pražské Hradčany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obyvatel: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Úřední jazyk: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italština, latina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Měna: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zřízení: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absolutistická monarchie – nejvyšším představitelem je papež František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Mezinárodní poznávací značka: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SCV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8044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0"/>
            <a:ext cx="432048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Historie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098" name="Picture 2" descr="https://upload.wikimedia.org/wikipedia/commons/e/e8/PapalStates17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93" y="12616"/>
            <a:ext cx="35718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6855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Sídlo papežů trvale od roku 1377</a:t>
            </a: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Papežský stát dosáhl největších rozměrů za pontifikátu Julia II. na počátku 16. stol.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Papež Gregor </a:t>
            </a:r>
            <a:r>
              <a:rPr lang="cs-CZ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(Řehoř)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XIII.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zavedl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dodnes platný gregoriánský kalendář, jimž nahradil juliánský. V té době činil rozdíl mezi slunečním a kalendářním rokem 10 dní </a:t>
            </a:r>
            <a:r>
              <a:rPr lang="cs-CZ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(rok 1582)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Papežský stát formálně zanikl roku 1870, formálně byl obnoven až roku 1929 v dnešní podobě</a:t>
            </a:r>
          </a:p>
        </p:txBody>
      </p:sp>
      <p:pic>
        <p:nvPicPr>
          <p:cNvPr id="4100" name="Picture 4" descr="Výsledek obrázku pro gregor X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12" y="4005064"/>
            <a:ext cx="5705872" cy="28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konklá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0" y="-1"/>
            <a:ext cx="3108444" cy="49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432048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Papež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618121" y="1268760"/>
            <a:ext cx="7405792" cy="53285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Papež je neomezený a neodvolatelný vládce</a:t>
            </a: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 funkci zastává až do smrti, může odstoupit – to se stalo ale jenom 2krát za 2000 let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Nynější papež František je původně z Argentiny a je již oficiálně 266. papežem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Papež je volený sborem všech kardinálů světa mladších 80 let – tzv. konkláve</a:t>
            </a:r>
            <a:endParaRPr lang="cs-CZ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vislý svitek 5"/>
          <p:cNvSpPr/>
          <p:nvPr/>
        </p:nvSpPr>
        <p:spPr>
          <a:xfrm>
            <a:off x="7502624" y="3501008"/>
            <a:ext cx="1640176" cy="1368152"/>
          </a:xfrm>
          <a:prstGeom prst="verticalScroll">
            <a:avLst>
              <a:gd name="adj" fmla="val 88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hlinkClick r:id="rId3"/>
              </a:rPr>
              <a:t>Proroctví Sv. </a:t>
            </a:r>
            <a:r>
              <a:rPr lang="cs-CZ" dirty="0" err="1" smtClean="0">
                <a:hlinkClick r:id="rId3"/>
              </a:rPr>
              <a:t>Malachiáše</a:t>
            </a:r>
            <a:r>
              <a:rPr lang="cs-CZ" dirty="0" smtClean="0">
                <a:hlinkClick r:id="rId3"/>
              </a:rPr>
              <a:t> o posledním papeži</a:t>
            </a:r>
            <a:endParaRPr lang="cs-CZ" dirty="0"/>
          </a:p>
        </p:txBody>
      </p:sp>
      <p:sp>
        <p:nvSpPr>
          <p:cNvPr id="8" name="Svislý svitek 7"/>
          <p:cNvSpPr/>
          <p:nvPr/>
        </p:nvSpPr>
        <p:spPr>
          <a:xfrm>
            <a:off x="539552" y="5877272"/>
            <a:ext cx="1512168" cy="72008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hlinkClick r:id="rId4"/>
              </a:rPr>
              <a:t>Wikipedie - Konkláve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0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italian 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040"/>
            <a:ext cx="6012160" cy="31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4320480" cy="95436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Ochrana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státu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3456384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Obrana je garantována Itálii</a:t>
            </a: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300000"/>
              </a:lnSpc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 bezpečnost zajišťuje Švýcarská garda</a:t>
            </a:r>
          </a:p>
        </p:txBody>
      </p:sp>
      <p:pic>
        <p:nvPicPr>
          <p:cNvPr id="1028" name="Picture 4" descr="Výsledek obrázku pro carabini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040"/>
            <a:ext cx="4698824" cy="313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© Presence Switzer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80441"/>
            <a:ext cx="9180004" cy="29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dorovný svitek 3"/>
          <p:cNvSpPr/>
          <p:nvPr/>
        </p:nvSpPr>
        <p:spPr>
          <a:xfrm>
            <a:off x="521550" y="5372192"/>
            <a:ext cx="8136905" cy="1513422"/>
          </a:xfrm>
          <a:prstGeom prst="horizontalScroll">
            <a:avLst>
              <a:gd name="adj" fmla="val 996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u="sng" dirty="0" smtClean="0">
                <a:solidFill>
                  <a:schemeClr val="tx1"/>
                </a:solidFill>
              </a:rPr>
              <a:t>WIKIPEDIE:</a:t>
            </a:r>
            <a:r>
              <a:rPr lang="cs-CZ" sz="1400" i="1" dirty="0" smtClean="0">
                <a:solidFill>
                  <a:schemeClr val="tx1"/>
                </a:solidFill>
              </a:rPr>
              <a:t> V </a:t>
            </a:r>
            <a:r>
              <a:rPr lang="cs-CZ" sz="1400" i="1" dirty="0">
                <a:solidFill>
                  <a:schemeClr val="tx1"/>
                </a:solidFill>
              </a:rPr>
              <a:t>současnosti má garda 110 mužů, kteří se stále těší velké úctě pro svou disciplínu a věrnost </a:t>
            </a:r>
            <a:r>
              <a:rPr lang="cs-CZ" sz="1400" i="1" dirty="0" smtClean="0">
                <a:solidFill>
                  <a:schemeClr val="tx1"/>
                </a:solidFill>
              </a:rPr>
              <a:t>jako ve středověku. Jde </a:t>
            </a:r>
            <a:r>
              <a:rPr lang="cs-CZ" sz="1400" i="1" dirty="0">
                <a:solidFill>
                  <a:schemeClr val="tx1"/>
                </a:solidFill>
              </a:rPr>
              <a:t>o nejmenší, nejstarší, nejbarevnější a nejfotografovanější oficiální </a:t>
            </a:r>
            <a:r>
              <a:rPr lang="cs-CZ" sz="1400" i="1" dirty="0" smtClean="0">
                <a:solidFill>
                  <a:schemeClr val="tx1"/>
                </a:solidFill>
              </a:rPr>
              <a:t>armádu</a:t>
            </a:r>
            <a:r>
              <a:rPr lang="cs-CZ" sz="1400" i="1" dirty="0">
                <a:solidFill>
                  <a:schemeClr val="tx1"/>
                </a:solidFill>
              </a:rPr>
              <a:t> na světě. Funguje zejména jako reprezentativní hradní stráž a ochranka papeže a je jedním ze symbolů </a:t>
            </a:r>
            <a:r>
              <a:rPr lang="cs-CZ" sz="1400" i="1" dirty="0" smtClean="0">
                <a:solidFill>
                  <a:schemeClr val="tx1"/>
                </a:solidFill>
              </a:rPr>
              <a:t>Vatikánu.</a:t>
            </a:r>
            <a:endParaRPr lang="cs-CZ" sz="1400" i="1" dirty="0">
              <a:solidFill>
                <a:schemeClr val="tx1"/>
              </a:solidFill>
            </a:endParaRPr>
          </a:p>
          <a:p>
            <a:r>
              <a:rPr lang="cs-CZ" sz="1400" i="1" dirty="0">
                <a:solidFill>
                  <a:schemeClr val="tx1"/>
                </a:solidFill>
              </a:rPr>
              <a:t>Příslušníkem se může stát pouze svobodný Švýcar – </a:t>
            </a:r>
            <a:r>
              <a:rPr lang="cs-CZ" sz="1400" i="1" dirty="0" smtClean="0">
                <a:solidFill>
                  <a:schemeClr val="tx1"/>
                </a:solidFill>
              </a:rPr>
              <a:t>katolík</a:t>
            </a:r>
            <a:r>
              <a:rPr lang="cs-CZ" sz="1400" i="1" dirty="0">
                <a:solidFill>
                  <a:schemeClr val="tx1"/>
                </a:solidFill>
              </a:rPr>
              <a:t> ve věku 19–30 let a vyšší než 174 cm. Musí dokončit základní výcvik ve švýcarské armádě a mít středoškolské nebo odborné vzdělání.</a:t>
            </a:r>
          </a:p>
        </p:txBody>
      </p:sp>
    </p:spTree>
    <p:extLst>
      <p:ext uri="{BB962C8B-B14F-4D97-AF65-F5344CB8AC3E}">
        <p14:creationId xmlns:p14="http://schemas.microsoft.com/office/powerpoint/2010/main" val="4460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ýsledek obrázku pro vatican train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98937"/>
            <a:ext cx="4368536" cy="245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0"/>
            <a:ext cx="432048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Hospodářství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00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Příspěvky katolických církví z celého světa</a:t>
            </a: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Prodej poštovních známek, pamětních mincí a suvenýrů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Prodej knih a vstupné do muzeí</a:t>
            </a:r>
            <a:endParaRPr lang="cs-CZ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Vatikánská banka, pronájem nemovitostí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vlastní polikliniku, vlakové nádraží a rozhlasovou stanici a 15 vysokých škol (seminářů)</a:t>
            </a:r>
          </a:p>
        </p:txBody>
      </p:sp>
      <p:pic>
        <p:nvPicPr>
          <p:cNvPr id="2050" name="Picture 2" descr="Výsledek obrázku pro vatican post sta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23219"/>
            <a:ext cx="2592288" cy="92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vatican museum tick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r="1584" b="6216"/>
          <a:stretch/>
        </p:blipFill>
        <p:spPr bwMode="auto">
          <a:xfrm>
            <a:off x="6084168" y="2323219"/>
            <a:ext cx="2065376" cy="179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ýsledek obrázku pro piazza san pi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42"/>
            <a:ext cx="9144000" cy="65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0"/>
            <a:ext cx="4320480" cy="836712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Památky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172" name="Picture 4" descr="Výsledek obrázku pro piazza san pie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8592"/>
            <a:ext cx="9144000" cy="59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uvisející obr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/>
          <a:stretch/>
        </p:blipFill>
        <p:spPr bwMode="auto">
          <a:xfrm>
            <a:off x="1" y="180194"/>
            <a:ext cx="9143999" cy="66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95736" y="764704"/>
            <a:ext cx="6840760" cy="1152128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Náměstí Sv. Petra s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Berniniho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kolonádou ve tvaru klíče (140 soch světců)</a:t>
            </a:r>
            <a:endParaRPr lang="cs-CZ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7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Výsledek obrázku pro basilica san pi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1968"/>
            <a:ext cx="8820471" cy="68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7488832" cy="115212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Bazilika Sv. Petra s kupolí od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Michelangela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(na průčelí stojí Ježíš s 12 apoštoly)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1"/>
            <a:ext cx="9144000" cy="6080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" y="765801"/>
            <a:ext cx="9144000" cy="60989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628"/>
            <a:ext cx="9144000" cy="4876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" y="590133"/>
            <a:ext cx="9149720" cy="63002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0"/>
            <a:ext cx="4320480" cy="836712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Památky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376</Words>
  <Application>Microsoft Office PowerPoint</Application>
  <PresentationFormat>Předvádění na obrazovce (4:3)</PresentationFormat>
  <Paragraphs>51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Vatikán</vt:lpstr>
      <vt:lpstr>Poloha a rozloha</vt:lpstr>
      <vt:lpstr>Základní údaje</vt:lpstr>
      <vt:lpstr>Historie</vt:lpstr>
      <vt:lpstr>Papež</vt:lpstr>
      <vt:lpstr>Ochrana státu</vt:lpstr>
      <vt:lpstr>Hospodářství</vt:lpstr>
      <vt:lpstr>Památky</vt:lpstr>
      <vt:lpstr>Památky</vt:lpstr>
      <vt:lpstr>Památky</vt:lpstr>
      <vt:lpstr>Památky</vt:lpstr>
      <vt:lpstr>Památky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Vatikán</dc:title>
  <dc:creator>B410a-NTB</dc:creator>
  <cp:lastModifiedBy>Mgr. Michal Tóth</cp:lastModifiedBy>
  <cp:revision>31</cp:revision>
  <dcterms:created xsi:type="dcterms:W3CDTF">2019-12-12T18:41:32Z</dcterms:created>
  <dcterms:modified xsi:type="dcterms:W3CDTF">2021-05-21T05:46:35Z</dcterms:modified>
</cp:coreProperties>
</file>