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65" r:id="rId6"/>
    <p:sldId id="266" r:id="rId7"/>
    <p:sldId id="261" r:id="rId8"/>
    <p:sldId id="262" r:id="rId9"/>
    <p:sldId id="263" r:id="rId10"/>
    <p:sldId id="259" r:id="rId11"/>
    <p:sldId id="260" r:id="rId1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498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0739-3267-46D7-8966-4EDD45103665}" type="datetimeFigureOut">
              <a:rPr lang="cs-CZ" smtClean="0"/>
              <a:t>17.06.2021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A4A7-3E7C-428A-8D33-A65659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89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0739-3267-46D7-8966-4EDD45103665}" type="datetimeFigureOut">
              <a:rPr lang="cs-CZ" smtClean="0"/>
              <a:t>17.06.2021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A4A7-3E7C-428A-8D33-A65659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872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0739-3267-46D7-8966-4EDD45103665}" type="datetimeFigureOut">
              <a:rPr lang="cs-CZ" smtClean="0"/>
              <a:t>17.06.2021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A4A7-3E7C-428A-8D33-A65659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02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0739-3267-46D7-8966-4EDD45103665}" type="datetimeFigureOut">
              <a:rPr lang="cs-CZ" smtClean="0"/>
              <a:t>17.06.2021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A4A7-3E7C-428A-8D33-A65659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096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0739-3267-46D7-8966-4EDD45103665}" type="datetimeFigureOut">
              <a:rPr lang="cs-CZ" smtClean="0"/>
              <a:t>17.06.2021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A4A7-3E7C-428A-8D33-A65659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05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0739-3267-46D7-8966-4EDD45103665}" type="datetimeFigureOut">
              <a:rPr lang="cs-CZ" smtClean="0"/>
              <a:t>17.06.2021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A4A7-3E7C-428A-8D33-A65659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025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0739-3267-46D7-8966-4EDD45103665}" type="datetimeFigureOut">
              <a:rPr lang="cs-CZ" smtClean="0"/>
              <a:t>17.06.2021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A4A7-3E7C-428A-8D33-A65659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525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0739-3267-46D7-8966-4EDD45103665}" type="datetimeFigureOut">
              <a:rPr lang="cs-CZ" smtClean="0"/>
              <a:t>17.06.2021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A4A7-3E7C-428A-8D33-A65659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303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0739-3267-46D7-8966-4EDD45103665}" type="datetimeFigureOut">
              <a:rPr lang="cs-CZ" smtClean="0"/>
              <a:t>17.06.2021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A4A7-3E7C-428A-8D33-A65659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967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0739-3267-46D7-8966-4EDD45103665}" type="datetimeFigureOut">
              <a:rPr lang="cs-CZ" smtClean="0"/>
              <a:t>17.06.2021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A4A7-3E7C-428A-8D33-A65659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850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0739-3267-46D7-8966-4EDD45103665}" type="datetimeFigureOut">
              <a:rPr lang="cs-CZ" smtClean="0"/>
              <a:t>17.06.2021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A4A7-3E7C-428A-8D33-A65659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58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40739-3267-46D7-8966-4EDD45103665}" type="datetimeFigureOut">
              <a:rPr lang="cs-CZ" smtClean="0"/>
              <a:t>17.06.2021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3A4A7-3E7C-428A-8D33-A656598F9C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5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2.gif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2.gif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orth Korea defections at record low after China virus crackdown |  Financial Tim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44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1470025"/>
          </a:xfrm>
        </p:spPr>
        <p:txBody>
          <a:bodyPr>
            <a:normAutofit/>
          </a:bodyPr>
          <a:lstStyle/>
          <a:p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SEVERNÍ KOREA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2281808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</a:t>
            </a:r>
          </a:p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OREJSKÁ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IDOVĚ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EMOKRATICKÁ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EPUBLIKA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(KLDR)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B410a-NTB\Downloads\fatboy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22687">
            <a:off x="2723670" y="7073554"/>
            <a:ext cx="2232248" cy="103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25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72222E-6 -4.44444E-6 L 0.63923 -1.1215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62" y="-5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Lose 5KG In These Korean Jeans - NYLON SINGAPO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12" y="2852936"/>
            <a:ext cx="1790268" cy="81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ovinářka popsala tajný život Kim Čong-una - Aktuálně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004" y="746016"/>
            <a:ext cx="1439498" cy="81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K-Pop Phenomenon | t.blo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69454"/>
            <a:ext cx="2506544" cy="138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4048"/>
            <a:ext cx="8229600" cy="884672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Zákazy pro běžné obyvatele – 1. část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08720"/>
            <a:ext cx="7221074" cy="561662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  <a:buFont typeface="Calibri" panose="020F0502020204030204" pitchFamily="34" charset="0"/>
              <a:buChar char="!"/>
            </a:pPr>
            <a:r>
              <a:rPr lang="cs-CZ" dirty="0" smtClean="0">
                <a:solidFill>
                  <a:schemeClr val="bg1"/>
                </a:solidFill>
              </a:rPr>
              <a:t>Je zakázáno kritizovat vůdce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Calibri" panose="020F0502020204030204" pitchFamily="34" charset="0"/>
              <a:buChar char="!"/>
            </a:pPr>
            <a:r>
              <a:rPr lang="cs-CZ" dirty="0" smtClean="0">
                <a:solidFill>
                  <a:schemeClr val="bg1"/>
                </a:solidFill>
              </a:rPr>
              <a:t>Je zakázáno sledovat nebo vlastnit jihokorejské filmy a pornografii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Calibri" panose="020F0502020204030204" pitchFamily="34" charset="0"/>
              <a:buChar char="!"/>
            </a:pPr>
            <a:r>
              <a:rPr lang="cs-CZ" dirty="0" smtClean="0">
                <a:solidFill>
                  <a:schemeClr val="bg1"/>
                </a:solidFill>
              </a:rPr>
              <a:t>Je zakázáno nosit </a:t>
            </a:r>
            <a:r>
              <a:rPr lang="cs-CZ" dirty="0" err="1" smtClean="0">
                <a:solidFill>
                  <a:schemeClr val="bg1"/>
                </a:solidFill>
              </a:rPr>
              <a:t>jeansy</a:t>
            </a:r>
            <a:endParaRPr lang="cs-CZ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2400"/>
              </a:spcAft>
              <a:buFont typeface="Calibri" panose="020F0502020204030204" pitchFamily="34" charset="0"/>
              <a:buChar char="!"/>
            </a:pPr>
            <a:r>
              <a:rPr lang="cs-CZ" dirty="0" smtClean="0">
                <a:solidFill>
                  <a:schemeClr val="bg1"/>
                </a:solidFill>
              </a:rPr>
              <a:t>Ženám je zakázáno jezdit na kole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Calibri" panose="020F0502020204030204" pitchFamily="34" charset="0"/>
              <a:buChar char="!"/>
            </a:pPr>
            <a:r>
              <a:rPr lang="cs-CZ" dirty="0" smtClean="0">
                <a:solidFill>
                  <a:schemeClr val="bg1"/>
                </a:solidFill>
              </a:rPr>
              <a:t>Coca-Cola a jakékoliv americké značky</a:t>
            </a:r>
          </a:p>
          <a:p>
            <a:pPr>
              <a:spcBef>
                <a:spcPts val="0"/>
              </a:spcBef>
              <a:buFont typeface="Calibri" panose="020F0502020204030204" pitchFamily="34" charset="0"/>
              <a:buChar char="!"/>
            </a:pPr>
            <a:r>
              <a:rPr lang="cs-CZ" dirty="0" smtClean="0">
                <a:solidFill>
                  <a:schemeClr val="bg1"/>
                </a:solidFill>
              </a:rPr>
              <a:t>Menstruační tampony a jednorázové hygienické vložky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2056" name="Picture 8" descr="Everything You Might Want to Know About Cycling in North Korea - We Love  Cycling magaz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276" y="3273572"/>
            <a:ext cx="2905220" cy="127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Which are the countries Coca-Cola is not sold in? - Qu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60" name="Picture 12" descr="15 Bans and Restrictions You Can Only Find in North Kore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49657"/>
            <a:ext cx="904644" cy="86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lways Ultra Night (Velikost 3) Hygienické Vložky S Křidélky 7 ks - Tesco  Potraviny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14178" r="2677" b="14534"/>
          <a:stretch/>
        </p:blipFill>
        <p:spPr bwMode="auto">
          <a:xfrm>
            <a:off x="3641178" y="5877272"/>
            <a:ext cx="1139917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967" y="5902498"/>
            <a:ext cx="1579535" cy="81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53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oly bible, Sticker Poster|Christian religion|Jesus christ Paper Print -  Religious posters in India - Buy art, film, design, movie, music, nature  and educational paintings/wallpapers at Flipkart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57154"/>
            <a:ext cx="2924908" cy="194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616"/>
            <a:ext cx="8229600" cy="832096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Zákazy pro běžné obyvatele – 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část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80728"/>
            <a:ext cx="8208912" cy="561662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  <a:buFont typeface="Calibri" panose="020F0502020204030204" pitchFamily="34" charset="0"/>
              <a:buChar char="!"/>
            </a:pPr>
            <a:r>
              <a:rPr lang="cs-CZ" dirty="0">
                <a:solidFill>
                  <a:schemeClr val="bg1"/>
                </a:solidFill>
              </a:rPr>
              <a:t>Kondomy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Calibri" panose="020F0502020204030204" pitchFamily="34" charset="0"/>
              <a:buChar char="!"/>
            </a:pPr>
            <a:r>
              <a:rPr lang="cs-CZ" dirty="0">
                <a:solidFill>
                  <a:schemeClr val="bg1"/>
                </a:solidFill>
              </a:rPr>
              <a:t>Netradiční účesy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Calibri" panose="020F0502020204030204" pitchFamily="34" charset="0"/>
              <a:buChar char="!"/>
            </a:pPr>
            <a:r>
              <a:rPr lang="cs-CZ" dirty="0">
                <a:solidFill>
                  <a:schemeClr val="bg1"/>
                </a:solidFill>
              </a:rPr>
              <a:t>Vánoční stromečky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Calibri" panose="020F0502020204030204" pitchFamily="34" charset="0"/>
              <a:buChar char="!"/>
            </a:pPr>
            <a:r>
              <a:rPr lang="cs-CZ" dirty="0">
                <a:solidFill>
                  <a:schemeClr val="bg1"/>
                </a:solidFill>
              </a:rPr>
              <a:t>Číst nebo vlastnit Bibli nebo jiné neschválené knihy a </a:t>
            </a:r>
            <a:r>
              <a:rPr lang="cs-CZ" dirty="0" smtClean="0">
                <a:solidFill>
                  <a:schemeClr val="bg1"/>
                </a:solidFill>
              </a:rPr>
              <a:t>časopisy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Calibri" panose="020F0502020204030204" pitchFamily="34" charset="0"/>
              <a:buChar char="!"/>
            </a:pPr>
            <a:r>
              <a:rPr lang="cs-CZ" dirty="0">
                <a:solidFill>
                  <a:schemeClr val="bg1"/>
                </a:solidFill>
              </a:rPr>
              <a:t>Užívat slangová slova a cizojazyčná slova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Calibri" panose="020F0502020204030204" pitchFamily="34" charset="0"/>
              <a:buChar char="!"/>
            </a:pPr>
            <a:r>
              <a:rPr lang="cs-CZ" dirty="0" smtClean="0">
                <a:solidFill>
                  <a:schemeClr val="bg1"/>
                </a:solidFill>
              </a:rPr>
              <a:t>Opustit </a:t>
            </a:r>
            <a:r>
              <a:rPr lang="cs-CZ" dirty="0">
                <a:solidFill>
                  <a:schemeClr val="bg1"/>
                </a:solidFill>
              </a:rPr>
              <a:t>zemi (např. zahraniční dovolená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074" name="Picture 2" descr="Vyberte si správnou antikoncepci - Kondom - Vitalia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04" y="805781"/>
            <a:ext cx="1350984" cy="89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le holky říkaly, že punk je jinde...Sonda do světa dnešních pankáčů! |  Blesk.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744" y="1556792"/>
            <a:ext cx="2080136" cy="110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oubor:Xmas tree.svg – Wikiped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48880"/>
            <a:ext cx="1052700" cy="10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US-led command approves South Korean border crossings into North Korea -  Pacific - Strip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0930"/>
            <a:ext cx="9115600" cy="607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outh Korea Detains North Korean Who Crossed Demilitarized Zone - The New  York Tim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96" y="1063002"/>
            <a:ext cx="9137996" cy="57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73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18556" r="23763" b="6392"/>
          <a:stretch/>
        </p:blipFill>
        <p:spPr bwMode="auto">
          <a:xfrm>
            <a:off x="-1" y="188640"/>
            <a:ext cx="9136315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5" t="11866" r="12563" b="6267"/>
          <a:stretch/>
        </p:blipFill>
        <p:spPr bwMode="auto">
          <a:xfrm>
            <a:off x="-1" y="836712"/>
            <a:ext cx="912206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6" t="17732" r="33299" b="6951"/>
          <a:stretch/>
        </p:blipFill>
        <p:spPr bwMode="auto">
          <a:xfrm>
            <a:off x="1835697" y="-1840"/>
            <a:ext cx="7275980" cy="687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1" t="12201" r="32293" b="6951"/>
          <a:stretch/>
        </p:blipFill>
        <p:spPr bwMode="auto">
          <a:xfrm>
            <a:off x="-2" y="-10572"/>
            <a:ext cx="6948265" cy="686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t="14845" r="32293" b="5705"/>
          <a:stretch/>
        </p:blipFill>
        <p:spPr bwMode="auto">
          <a:xfrm>
            <a:off x="1979712" y="-415"/>
            <a:ext cx="7121982" cy="687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8" t="19657" r="20747" b="4605"/>
          <a:stretch/>
        </p:blipFill>
        <p:spPr bwMode="auto">
          <a:xfrm>
            <a:off x="7388" y="692696"/>
            <a:ext cx="9139713" cy="617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B410a-NTB\Downloads\fatboy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72350" y="-1444799"/>
            <a:ext cx="2232248" cy="103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3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8385" b="5704"/>
          <a:stretch/>
        </p:blipFill>
        <p:spPr bwMode="auto">
          <a:xfrm>
            <a:off x="53380" y="1423934"/>
            <a:ext cx="9090620" cy="543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376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VZNIK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AutoShape 2" descr="Flag of Japan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4" descr="Flag of Japan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Flag of Japan - Wikipedi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Flag of Japan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029541"/>
            <a:ext cx="449604" cy="31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Flag of Japan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844" y="5019618"/>
            <a:ext cx="449604" cy="31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Flag of Japan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029541"/>
            <a:ext cx="449604" cy="31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Flag of Japan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029541"/>
            <a:ext cx="449604" cy="31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Flag of Japan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029113"/>
            <a:ext cx="449604" cy="31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Flag of Japan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844" y="5015801"/>
            <a:ext cx="449604" cy="31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lag of the Soviet Union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5397" y="1196752"/>
            <a:ext cx="1125398" cy="56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lag of the United States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216" y="4953715"/>
            <a:ext cx="1179424" cy="62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7975" y="908718"/>
            <a:ext cx="8656513" cy="412082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600"/>
              </a:spcAft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Vznikla rozdělením Koreje po 2. světové válce podél 38. rovnoběžky</a:t>
            </a:r>
          </a:p>
          <a:p>
            <a:pPr>
              <a:spcBef>
                <a:spcPts val="0"/>
              </a:spcBef>
              <a:spcAft>
                <a:spcPts val="3600"/>
              </a:spcAft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Jižní Koreou má nejstřeženější státní hranici na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světě</a:t>
            </a:r>
          </a:p>
          <a:p>
            <a:pPr>
              <a:spcBef>
                <a:spcPts val="3000"/>
              </a:spcBef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Nejizolovanější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země světa, zcela závislá na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Číně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0" name="Picture 16" descr="Vůdce lidu: Jak severokorejská propaganda neuvěřitelně ukazuje život  zakladatele KLDR Kim Ir-sena | Reflex.c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881" y="2858828"/>
            <a:ext cx="267652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Přímá spojnice 15"/>
          <p:cNvCxnSpPr>
            <a:endCxn id="2050" idx="3"/>
          </p:cNvCxnSpPr>
          <p:nvPr/>
        </p:nvCxnSpPr>
        <p:spPr>
          <a:xfrm flipV="1">
            <a:off x="53380" y="4142683"/>
            <a:ext cx="9090620" cy="222421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Kim Ir Sen: Sebrané spisy IV – KLDR, Korejská lidově demokratická  republika, Společnost česko-korejského přátelství Pektusan, severní Korea,  KĽDR, Kórejská ľudovodemokratická republika, severná Kórea, Kim Čong U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777" y="2858827"/>
            <a:ext cx="1114417" cy="139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4" descr="Chuck Norris: filmografie a role nejlepších herců - celebrity 2021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" name="AutoShape 6" descr="Chuck Norris: filmografie a role nejlepších herců - celebrity 2021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" name="Picture 8" descr="Chuck Norris slaví 80! Jak se vede obávanému hrdinovi, Walker, Texas  Rangeru?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881" y="2882828"/>
            <a:ext cx="1018395" cy="137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524" y="2858827"/>
            <a:ext cx="1079056" cy="1395066"/>
          </a:xfrm>
          <a:prstGeom prst="rect">
            <a:avLst/>
          </a:prstGeom>
        </p:spPr>
      </p:pic>
      <p:pic>
        <p:nvPicPr>
          <p:cNvPr id="23" name="Picture 2" descr="C:\Users\B410a-NTB\Downloads\fatboy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480" y="5344264"/>
            <a:ext cx="2232248" cy="103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91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3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5185E-6 L -0.40329 -0.285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74" y="-1430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022E-16 L -0.39462 -0.1303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0" y="-652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022E-16 L -0.36302 -0.046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0" y="-231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022E-16 L -0.41823 -0.1932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20" y="-967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-0.37187 0.02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94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41336 0.311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0" y="1557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9259E-6 L -0.66788 -0.0261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03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600"/>
                            </p:stCondLst>
                            <p:childTnLst>
                              <p:par>
                                <p:cTn id="71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Flag map of North Korea | Maps of North Korea | Maps of Asia | GIF map |  Maps of the World in GIF format | Maps of the whole Wor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" y="41169"/>
            <a:ext cx="6908826" cy="68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3760"/>
            <a:ext cx="5472608" cy="1143000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 VLÁDY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3890" y="1423934"/>
            <a:ext cx="8408590" cy="150101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3600"/>
              </a:spcAft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diktátorský režim s dědičným předáváním moci (vznikl na komunistických základech) – 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 Ir-Sen, Kim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Čong-Il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Kim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Čong-Un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North Korea Flag GIF | All Waving Flag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015" y="0"/>
            <a:ext cx="2242985" cy="112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North Korea&amp;#39;s Kim Dynasty Explained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857011"/>
            <a:ext cx="6577487" cy="369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B410a-NTB\Downloads\fatboy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13551" y="3697798"/>
            <a:ext cx="341791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37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65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6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65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6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Základní informace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363272" cy="597666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 obyvatel: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milionů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Úřední jazyk: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korejština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Měna: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won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(není určena pro turisty)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Hl. město: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Pchjongjang </a:t>
            </a:r>
            <a:r>
              <a:rPr lang="cs-C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(určeno především pro turisty)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Náboženství: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není žádoucí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Doprava: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Metro </a:t>
            </a:r>
            <a:r>
              <a:rPr lang="cs-CZ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(není určeno pro turisty),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auta </a:t>
            </a:r>
            <a:r>
              <a:rPr lang="cs-CZ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(určena pro vojáky a vysoké úředníky)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autobusy a vlaky </a:t>
            </a:r>
            <a:r>
              <a:rPr lang="cs-CZ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(určeno pro turisty)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kola </a:t>
            </a:r>
            <a:r>
              <a:rPr lang="cs-CZ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(určeno pro běžné lidi)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Školství: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povinné a bezplatné</a:t>
            </a:r>
          </a:p>
          <a:p>
            <a:pPr>
              <a:spcBef>
                <a:spcPts val="0"/>
              </a:spcBef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Vojna: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povinná (muži 8 let, ženy 5 let)</a:t>
            </a:r>
          </a:p>
        </p:txBody>
      </p:sp>
      <p:pic>
        <p:nvPicPr>
          <p:cNvPr id="2050" name="Picture 2" descr="Suicide GIF - Find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83584"/>
            <a:ext cx="1400700" cy="8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uzeum bankovek - detail bankovky Severokorejský won 5 | Peníze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02326"/>
            <a:ext cx="2448272" cy="11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orth Korean education still &amp;quot;lags far behind&amp;quot; global trends, Kim Jong Un  says | NK Ne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48" y="4831559"/>
            <a:ext cx="2307712" cy="125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303649"/>
            <a:ext cx="2438400" cy="1575816"/>
          </a:xfrm>
          <a:prstGeom prst="rect">
            <a:avLst/>
          </a:prstGeom>
        </p:spPr>
      </p:pic>
      <p:pic>
        <p:nvPicPr>
          <p:cNvPr id="8" name="Picture 2" descr="C:\Users\B410a-NTB\Downloads\fatboy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0251">
            <a:off x="7439791" y="4973720"/>
            <a:ext cx="1187474" cy="55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19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5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650"/>
                            </p:stCondLst>
                            <p:childTnLst>
                              <p:par>
                                <p:cTn id="3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650"/>
                            </p:stCondLst>
                            <p:childTnLst>
                              <p:par>
                                <p:cTn id="4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450"/>
                            </p:stCondLst>
                            <p:childTnLst>
                              <p:par>
                                <p:cTn id="5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5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9750"/>
                            </p:stCondLst>
                            <p:childTnLst>
                              <p:par>
                                <p:cTn id="7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50"/>
                            </p:stCondLst>
                            <p:childTnLst>
                              <p:par>
                                <p:cTn id="8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0"/>
                            </p:stCondLst>
                            <p:childTnLst>
                              <p:par>
                                <p:cTn id="95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764 L 0.25156 -0.14977 " pathEditMode="relative" rAng="0" ptsTypes="AA">
                                      <p:cBhvr>
                                        <p:cTn id="10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376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Turistické </a:t>
            </a:r>
            <a:r>
              <a:rPr lang="cs-CZ" b="1" dirty="0" smtClean="0">
                <a:solidFill>
                  <a:schemeClr val="bg1"/>
                </a:solidFill>
              </a:rPr>
              <a:t>cíle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100" name="Picture 4" descr="Severokorejský Pchjongjang - jaká zajímavá místa a památky ukrývá? |  Travelmag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" y="1208076"/>
            <a:ext cx="9142345" cy="609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Řetězec Kempinski ”hotel zkázy” v Pchjongjangu neotevře. Byl by příliš  energeticky náročný | Hospodářské noviny (iHNed.cz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" y="2161008"/>
            <a:ext cx="9142345" cy="514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České tramvaje stále tvoří páteř dopravy v metropoli Severní Koreje, říká  diplomat z Pchjongjangu | BusinessInfo.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" y="1208703"/>
            <a:ext cx="9142345" cy="609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everokorejský Pchjongjang - jaká zajímavá místa a památky ukrývá? |  Travelmag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69" y="456959"/>
            <a:ext cx="9142345" cy="684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urismus v KLDR: Prázdné hotely, psí barbecue a neustálý dozor | E15.c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" y="435413"/>
            <a:ext cx="9142345" cy="685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Taxi, sauny, obchody: jak se změnil život v KLDR za 15 let? - 14.05.2016,  Sputnik Česká republik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69" y="1505824"/>
            <a:ext cx="9154969" cy="575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4"/>
          <p:cNvSpPr/>
          <p:nvPr/>
        </p:nvSpPr>
        <p:spPr>
          <a:xfrm>
            <a:off x="251520" y="913804"/>
            <a:ext cx="2376264" cy="58854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Pchjongjang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10" name="Picture 14" descr="Science in North Korea: how easing the nuclear stand-off might bolster  researc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" y="977839"/>
            <a:ext cx="9164057" cy="611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SOMEWHERE IN NORTH KOREA [852X1280] https://ift.tt/2PM3OE2 | North korea  tourism, North korea, Life in north kore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45" y="996216"/>
            <a:ext cx="9151521" cy="609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eaven Lake, China and North Korea | Beautiful places to visit, North korea,  Beautiful plac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5" y="231541"/>
            <a:ext cx="9151075" cy="686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25 Best Panoramic Landscapes of North Korea | Reuben Teo Photography |  Designer &amp;amp; Photographer Blo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46" y="985589"/>
            <a:ext cx="9151521" cy="610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What the Latest North Korean Nuclear-Test News Looks Like from Seoul | The  New Yorke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" y="405308"/>
            <a:ext cx="9128584" cy="668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B410a-NTB\Downloads\fatboy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27255">
            <a:off x="3161515" y="4510195"/>
            <a:ext cx="2232248" cy="103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7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im Jong-un: North Korean leader rides up Mount Paektu - BBC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04" y="1727390"/>
            <a:ext cx="9157704" cy="515120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PŘÍRODNÍ POMĚRY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80728"/>
            <a:ext cx="8424936" cy="49685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Rozloha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1,5krát větší než ČR 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(55 % Korej. pol.)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Nejvyšší bod 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cs-CZ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Pektusan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Paektu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2750 m n.m.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Největší řeky 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cs-CZ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Amnok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Tuman (obě vyvěrají pod nejvyšší horou)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Nejznámější pohoří 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Diamantové hory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Klima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mírné oceánské, v pohořích severu chladnější</a:t>
            </a:r>
          </a:p>
          <a:p>
            <a:pPr>
              <a:spcBef>
                <a:spcPts val="0"/>
              </a:spcBef>
            </a:pPr>
            <a:r>
              <a:rPr lang="cs-C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Rostlinstvo a živočišstvo 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největším chráněným (nedotčeným) územím je demilitarizované pásmo (240 km dlouhé a 4 km široké)</a:t>
            </a:r>
            <a:endParaRPr lang="cs-CZ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 descr="demilitarized zone (DMZ) | Definition, Facts, &amp;amp; Pictures | Britann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282241"/>
            <a:ext cx="2376264" cy="157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62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9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5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Hospodářství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Na rozdíl od J. Koreje má bohaté zásoby uhlí, železné rudy a rudy kovů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Je ekonomicky zcela závislé na Číně, většina států světa respektuje embargo na obchod s KLDR</a:t>
            </a:r>
            <a:r>
              <a:rPr lang="cs-CZ" sz="2400" dirty="0" smtClean="0">
                <a:solidFill>
                  <a:schemeClr val="bg1"/>
                </a:solidFill>
              </a:rPr>
              <a:t> (proto se většina věcí dováží i vyváží přes Čínu)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Ekonomicky velmi zaostalý stát, většina státních příjmů jde na armádu a zbraně</a:t>
            </a:r>
            <a:endParaRPr lang="cs-CZ" sz="2400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Občané neplatí daně ale ani nedostávají plat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Existuje přídělový systém na všechno včetně potravin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Je nesmírně rozšířený „černý trh“, díky kterému se můžou běžní lidi dostat k potravinám, drogerii nebo oblečení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B410a-NTB\Downloads\fatbo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1144" y="7412185"/>
            <a:ext cx="2232248" cy="103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B410a-NTB\Downloads\fatbo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04231" y="7381264"/>
            <a:ext cx="2232248" cy="103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B410a-NTB\Downloads\fatbo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69136" y="7381263"/>
            <a:ext cx="2232248" cy="103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B410a-NTB\Downloads\fatbo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77022" y="7381262"/>
            <a:ext cx="2232248" cy="103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75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7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045E-16 L 0.00643 -1.33866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6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500"/>
                            </p:stCondLst>
                            <p:childTnLst>
                              <p:par>
                                <p:cTn id="3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1527 -1.34468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" y="-6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500"/>
                            </p:stCondLst>
                            <p:childTnLst>
                              <p:par>
                                <p:cTn id="3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L -0.00139 -1.3550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6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5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L -0.00139 -1.35509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6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500"/>
                            </p:stCondLst>
                            <p:childTnLst>
                              <p:par>
                                <p:cTn id="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850"/>
                            </p:stCondLst>
                            <p:childTnLst>
                              <p:par>
                                <p:cTn id="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600"/>
                            </p:stCondLst>
                            <p:childTnLst>
                              <p:par>
                                <p:cTn id="5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uclear Bombs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73905"/>
            <a:ext cx="5292080" cy="508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3760"/>
            <a:ext cx="8229600" cy="966968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Důležité informace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12776"/>
            <a:ext cx="8229600" cy="4896544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dirty="0" smtClean="0">
                <a:solidFill>
                  <a:schemeClr val="bg1"/>
                </a:solidFill>
              </a:rPr>
              <a:t>KLDR vlastní </a:t>
            </a:r>
            <a:r>
              <a:rPr lang="cs-CZ" b="1" dirty="0" smtClean="0">
                <a:solidFill>
                  <a:schemeClr val="bg1"/>
                </a:solidFill>
              </a:rPr>
              <a:t>jaderné zbraně </a:t>
            </a:r>
            <a:r>
              <a:rPr lang="cs-CZ" dirty="0" smtClean="0">
                <a:solidFill>
                  <a:schemeClr val="bg1"/>
                </a:solidFill>
              </a:rPr>
              <a:t>– jediná nedemokratická země, která je vlastní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dirty="0" smtClean="0">
                <a:solidFill>
                  <a:schemeClr val="bg1"/>
                </a:solidFill>
              </a:rPr>
              <a:t>Provozuje </a:t>
            </a:r>
            <a:r>
              <a:rPr lang="cs-CZ" b="1" dirty="0" smtClean="0">
                <a:solidFill>
                  <a:schemeClr val="bg1"/>
                </a:solidFill>
              </a:rPr>
              <a:t>koncentrační tábory </a:t>
            </a:r>
            <a:r>
              <a:rPr lang="cs-CZ" dirty="0" smtClean="0">
                <a:solidFill>
                  <a:schemeClr val="bg1"/>
                </a:solidFill>
              </a:rPr>
              <a:t>– jako vězení pro občany, kteří porušili zákon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dirty="0" smtClean="0">
                <a:solidFill>
                  <a:schemeClr val="bg1"/>
                </a:solidFill>
              </a:rPr>
              <a:t>Své </a:t>
            </a:r>
            <a:r>
              <a:rPr lang="cs-CZ" b="1" dirty="0" smtClean="0">
                <a:solidFill>
                  <a:schemeClr val="bg1"/>
                </a:solidFill>
              </a:rPr>
              <a:t>vlastní občany prodává </a:t>
            </a:r>
            <a:r>
              <a:rPr lang="cs-CZ" dirty="0" smtClean="0">
                <a:solidFill>
                  <a:schemeClr val="bg1"/>
                </a:solidFill>
              </a:rPr>
              <a:t>jako sex. otrokyně do Číny nebo muže do Číny a Ruska (na těžkou práci)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dirty="0" smtClean="0">
                <a:solidFill>
                  <a:schemeClr val="bg1"/>
                </a:solidFill>
              </a:rPr>
              <a:t>Vůdce nikdy nelétá letadlem, přesunuje se </a:t>
            </a:r>
            <a:r>
              <a:rPr lang="cs-CZ" b="1" dirty="0" smtClean="0">
                <a:solidFill>
                  <a:schemeClr val="bg1"/>
                </a:solidFill>
              </a:rPr>
              <a:t>pouze autem nebo vlakem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dirty="0" smtClean="0">
                <a:solidFill>
                  <a:schemeClr val="bg1"/>
                </a:solidFill>
              </a:rPr>
              <a:t>Občané jsou hned po narození zařazeni do </a:t>
            </a:r>
            <a:r>
              <a:rPr lang="cs-CZ" b="1" dirty="0" smtClean="0">
                <a:solidFill>
                  <a:schemeClr val="bg1"/>
                </a:solidFill>
              </a:rPr>
              <a:t>51 kast </a:t>
            </a:r>
            <a:r>
              <a:rPr lang="cs-CZ" dirty="0" smtClean="0">
                <a:solidFill>
                  <a:schemeClr val="bg1"/>
                </a:solidFill>
              </a:rPr>
              <a:t>– sociálních vrstev (dle toho dostávají příděly)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dirty="0" smtClean="0">
                <a:solidFill>
                  <a:schemeClr val="bg1"/>
                </a:solidFill>
              </a:rPr>
              <a:t>Hl. město je oblastí pro VIP občany, ostatní obyvatele pro návštěvu potřebují povolení z Ministerstva </a:t>
            </a:r>
            <a:r>
              <a:rPr lang="cs-CZ" dirty="0" smtClean="0">
                <a:solidFill>
                  <a:schemeClr val="bg1"/>
                </a:solidFill>
              </a:rPr>
              <a:t>vnitra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4" t="17870" r="21907" b="17938"/>
          <a:stretch/>
        </p:blipFill>
        <p:spPr bwMode="auto">
          <a:xfrm>
            <a:off x="3122688" y="2917831"/>
            <a:ext cx="6021312" cy="394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This is the train route Kim Jong Un is taking to meet Trump — Quart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467" y="4162200"/>
            <a:ext cx="4792533" cy="26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2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5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650"/>
                            </p:stCondLst>
                            <p:childTnLst>
                              <p:par>
                                <p:cTn id="1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4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450"/>
                            </p:stCondLst>
                            <p:childTnLst>
                              <p:par>
                                <p:cTn id="4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450"/>
                            </p:stCondLst>
                            <p:childTnLst>
                              <p:par>
                                <p:cTn id="6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450"/>
                            </p:stCondLst>
                            <p:childTnLst>
                              <p:par>
                                <p:cTn id="6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0"/>
                            </p:stCondLst>
                            <p:childTnLst>
                              <p:par>
                                <p:cTn id="7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492</Words>
  <Application>Microsoft Office PowerPoint</Application>
  <PresentationFormat>Předvádění na obrazovce (4:3)</PresentationFormat>
  <Paragraphs>55</Paragraphs>
  <Slides>11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Motiv systému Office</vt:lpstr>
      <vt:lpstr>SEVERNÍ KOREA</vt:lpstr>
      <vt:lpstr>Prezentace aplikace PowerPoint</vt:lpstr>
      <vt:lpstr>VZNIK</vt:lpstr>
      <vt:lpstr>FORMA VLÁDY</vt:lpstr>
      <vt:lpstr>Základní informace</vt:lpstr>
      <vt:lpstr>Turistické cíle</vt:lpstr>
      <vt:lpstr>PŘÍRODNÍ POMĚRY</vt:lpstr>
      <vt:lpstr>Hospodářství</vt:lpstr>
      <vt:lpstr>Důležité informace</vt:lpstr>
      <vt:lpstr>Zákazy pro běžné obyvatele – 1. část</vt:lpstr>
      <vt:lpstr>Zákazy pro běžné obyvatele – 2. část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SEVERNÍ KOREA</dc:title>
  <dc:creator>Mgr. Michal Tóth</dc:creator>
  <cp:lastModifiedBy>Mgr. Michal Tóth</cp:lastModifiedBy>
  <cp:revision>43</cp:revision>
  <dcterms:created xsi:type="dcterms:W3CDTF">2021-06-14T10:03:44Z</dcterms:created>
  <dcterms:modified xsi:type="dcterms:W3CDTF">2021-06-17T21:34:30Z</dcterms:modified>
</cp:coreProperties>
</file>