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3" r:id="rId6"/>
    <p:sldId id="261" r:id="rId7"/>
    <p:sldId id="260" r:id="rId8"/>
    <p:sldId id="262" r:id="rId9"/>
    <p:sldId id="264" r:id="rId10"/>
    <p:sldId id="266" r:id="rId11"/>
    <p:sldId id="265" r:id="rId12"/>
    <p:sldId id="267" r:id="rId13"/>
    <p:sldId id="268" r:id="rId1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7CC8B-B4FF-4610-950A-5B091FB600F7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970C3-5B9C-4122-A9D9-A32E29336A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4830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7CC8B-B4FF-4610-950A-5B091FB600F7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970C3-5B9C-4122-A9D9-A32E29336A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5655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7CC8B-B4FF-4610-950A-5B091FB600F7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970C3-5B9C-4122-A9D9-A32E29336A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1282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7CC8B-B4FF-4610-950A-5B091FB600F7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970C3-5B9C-4122-A9D9-A32E29336A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5771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7CC8B-B4FF-4610-950A-5B091FB600F7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970C3-5B9C-4122-A9D9-A32E29336A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672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7CC8B-B4FF-4610-950A-5B091FB600F7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970C3-5B9C-4122-A9D9-A32E29336A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6326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7CC8B-B4FF-4610-950A-5B091FB600F7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970C3-5B9C-4122-A9D9-A32E29336A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8750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7CC8B-B4FF-4610-950A-5B091FB600F7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970C3-5B9C-4122-A9D9-A32E29336A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6956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7CC8B-B4FF-4610-950A-5B091FB600F7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970C3-5B9C-4122-A9D9-A32E29336A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0371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7CC8B-B4FF-4610-950A-5B091FB600F7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970C3-5B9C-4122-A9D9-A32E29336A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4162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7CC8B-B4FF-4610-950A-5B091FB600F7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970C3-5B9C-4122-A9D9-A32E29336A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2389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7CC8B-B4FF-4610-950A-5B091FB600F7}" type="datetimeFigureOut">
              <a:rPr lang="cs-CZ" smtClean="0"/>
              <a:t>09.10.2025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0970C3-5B9C-4122-A9D9-A32E29336A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3855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gif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Flag of Mexico (GIF) - All Waving Flag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80835"/>
            <a:ext cx="4194768" cy="419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lag of Mexico (GIF) - All Waving Flag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6805"/>
            <a:ext cx="5715000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20056" y="3719182"/>
            <a:ext cx="6048672" cy="3138818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9600" b="1" cap="none" spc="6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MEXIKO</a:t>
            </a:r>
            <a:endParaRPr lang="cs-CZ" sz="9600" b="1" cap="none" spc="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325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lag of Mexico (GIF) - All Waving Flags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03" y="179537"/>
            <a:ext cx="2015384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786480" y="732899"/>
            <a:ext cx="6048672" cy="720080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8000" b="1" cap="none" spc="6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MEXIKO</a:t>
            </a:r>
            <a:endParaRPr lang="cs-CZ" sz="8000" b="1" cap="none" spc="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0" name="Picture 2" descr="The Aztecs vs the May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75487"/>
            <a:ext cx="6667500" cy="484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eotihuacán, MEXIKO - průvodce archeologickým nalezišť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32523"/>
            <a:ext cx="9144000" cy="512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tužka nahoru 1"/>
          <p:cNvSpPr/>
          <p:nvPr/>
        </p:nvSpPr>
        <p:spPr>
          <a:xfrm>
            <a:off x="251520" y="1975487"/>
            <a:ext cx="2592288" cy="445401"/>
          </a:xfrm>
          <a:prstGeom prst="ribbon2">
            <a:avLst>
              <a:gd name="adj1" fmla="val 16667"/>
              <a:gd name="adj2" fmla="val 6676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err="1" smtClean="0"/>
              <a:t>Teotihuacán</a:t>
            </a:r>
            <a:endParaRPr lang="cs-CZ" b="1" dirty="0"/>
          </a:p>
        </p:txBody>
      </p:sp>
      <p:sp>
        <p:nvSpPr>
          <p:cNvPr id="6" name="AutoShape 8" descr="The Ultimate Guide to Chichen Itza, Mexico | solosophi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2" t="31065" r="42320" b="21649"/>
          <a:stretch/>
        </p:blipFill>
        <p:spPr bwMode="auto">
          <a:xfrm>
            <a:off x="155575" y="1747227"/>
            <a:ext cx="8988426" cy="5110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tužka nahoru 14"/>
          <p:cNvSpPr/>
          <p:nvPr/>
        </p:nvSpPr>
        <p:spPr>
          <a:xfrm>
            <a:off x="5876032" y="2060848"/>
            <a:ext cx="2592288" cy="445401"/>
          </a:xfrm>
          <a:prstGeom prst="ribbon2">
            <a:avLst>
              <a:gd name="adj1" fmla="val 16667"/>
              <a:gd name="adj2" fmla="val 6676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err="1" smtClean="0"/>
              <a:t>Chichén</a:t>
            </a:r>
            <a:r>
              <a:rPr lang="cs-CZ" b="1" dirty="0" smtClean="0"/>
              <a:t> </a:t>
            </a:r>
            <a:r>
              <a:rPr lang="cs-CZ" b="1" dirty="0" err="1" smtClean="0"/>
              <a:t>Itzá</a:t>
            </a:r>
            <a:endParaRPr lang="cs-CZ" b="1" dirty="0"/>
          </a:p>
        </p:txBody>
      </p:sp>
      <p:pic>
        <p:nvPicPr>
          <p:cNvPr id="2061" name="Picture 13" descr="Palenque | Český průvodce v Mexiku - K'inich tou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7008"/>
            <a:ext cx="8468320" cy="508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tužka nahoru 17"/>
          <p:cNvSpPr/>
          <p:nvPr/>
        </p:nvSpPr>
        <p:spPr>
          <a:xfrm>
            <a:off x="490336" y="2283548"/>
            <a:ext cx="2592288" cy="445401"/>
          </a:xfrm>
          <a:prstGeom prst="ribbon2">
            <a:avLst>
              <a:gd name="adj1" fmla="val 16667"/>
              <a:gd name="adj2" fmla="val 6676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err="1" smtClean="0"/>
              <a:t>Palenque</a:t>
            </a:r>
            <a:endParaRPr lang="cs-CZ" b="1" dirty="0"/>
          </a:p>
        </p:txBody>
      </p:sp>
      <p:pic>
        <p:nvPicPr>
          <p:cNvPr id="2063" name="Picture 15" descr="Uxmal - mayské město v Mexiku na poloostrově Yucatán | Atlaspamatek.inf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3" y="1753081"/>
            <a:ext cx="6806560" cy="510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tužka nahoru 19"/>
          <p:cNvSpPr/>
          <p:nvPr/>
        </p:nvSpPr>
        <p:spPr>
          <a:xfrm>
            <a:off x="6444208" y="2285084"/>
            <a:ext cx="2592288" cy="445401"/>
          </a:xfrm>
          <a:prstGeom prst="ribbon2">
            <a:avLst>
              <a:gd name="adj1" fmla="val 16667"/>
              <a:gd name="adj2" fmla="val 6676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b="1" dirty="0" err="1" smtClean="0"/>
              <a:t>Uxmal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55776" y="1331665"/>
            <a:ext cx="6264696" cy="676672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cs-CZ" b="1" dirty="0" smtClean="0"/>
              <a:t>Mayské</a:t>
            </a:r>
            <a:r>
              <a:rPr lang="cs-CZ" dirty="0" smtClean="0"/>
              <a:t> a </a:t>
            </a:r>
            <a:r>
              <a:rPr lang="cs-CZ" b="1" dirty="0" smtClean="0"/>
              <a:t>Aztécké</a:t>
            </a:r>
            <a:r>
              <a:rPr lang="cs-CZ" dirty="0" smtClean="0"/>
              <a:t> památky:</a:t>
            </a:r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14606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8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exico Cinco De Mayo GIF - Mexico Cinco De Mayo Feliz - Discover &amp; Share 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857500" cy="22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o fight Mexican drug cartels, we must designate them Foreign Terrorist  Organizations | The Hi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2976"/>
            <a:ext cx="6482983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GymBeam Agáve Sirup 250 ml - Fitness 13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0"/>
            <a:ext cx="4777744" cy="317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s odříznutým rohem na stejné straně 3"/>
          <p:cNvSpPr/>
          <p:nvPr/>
        </p:nvSpPr>
        <p:spPr>
          <a:xfrm>
            <a:off x="502005" y="2708920"/>
            <a:ext cx="3637948" cy="504056"/>
          </a:xfrm>
          <a:prstGeom prst="snip2SameRect">
            <a:avLst>
              <a:gd name="adj1" fmla="val 50000"/>
              <a:gd name="adj2" fmla="val 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Drogové kartely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764704"/>
            <a:ext cx="3124200" cy="5334000"/>
          </a:xfrm>
          <a:prstGeom prst="rect">
            <a:avLst/>
          </a:prstGeom>
        </p:spPr>
      </p:pic>
      <p:sp>
        <p:nvSpPr>
          <p:cNvPr id="8" name="Obdélník s odříznutým příčným rohem 7"/>
          <p:cNvSpPr/>
          <p:nvPr/>
        </p:nvSpPr>
        <p:spPr>
          <a:xfrm>
            <a:off x="7452320" y="0"/>
            <a:ext cx="1825416" cy="576064"/>
          </a:xfrm>
          <a:prstGeom prst="snip2DiagRect">
            <a:avLst>
              <a:gd name="adj1" fmla="val 1154"/>
              <a:gd name="adj2" fmla="val 5000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Agáve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2632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Stock ilustrace Chili Con Carne V Pánvi Mexické Tradiční Jídlo Vektorové  Gravírování – stáhnout obrázek nyní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0" y="3593973"/>
            <a:ext cx="4838700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Obrázky Sombrero – procházejte fotografie, vektory a videa 74,307 | Adobe  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7" r="12978"/>
          <a:stretch/>
        </p:blipFill>
        <p:spPr bwMode="auto">
          <a:xfrm>
            <a:off x="18311" y="74748"/>
            <a:ext cx="3794761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lick And Grow Chilli Paprička - Sazeni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2" y="5567096"/>
            <a:ext cx="1265377" cy="1265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11535" y="2085860"/>
            <a:ext cx="1404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Sombrero</a:t>
            </a:r>
            <a:endParaRPr lang="cs-CZ" dirty="0"/>
          </a:p>
        </p:txBody>
      </p:sp>
      <p:pic>
        <p:nvPicPr>
          <p:cNvPr id="4106" name="Picture 10" descr="Stock ilustrace Burito Mexické Jídlo – stáhnout obrázek nyní - Burrito,  Avokádo, Chléb - i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84" b="15322"/>
          <a:stretch/>
        </p:blipFill>
        <p:spPr bwMode="auto">
          <a:xfrm>
            <a:off x="2222476" y="2533638"/>
            <a:ext cx="2586836" cy="154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3256170" y="2307322"/>
            <a:ext cx="1404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Burrito</a:t>
            </a:r>
            <a:endParaRPr lang="cs-CZ" dirty="0"/>
          </a:p>
        </p:txBody>
      </p:sp>
      <p:pic>
        <p:nvPicPr>
          <p:cNvPr id="4108" name="Picture 12" descr="Food - Taco Bueno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9" r="9973" b="12580"/>
          <a:stretch/>
        </p:blipFill>
        <p:spPr bwMode="auto">
          <a:xfrm>
            <a:off x="4499992" y="2270526"/>
            <a:ext cx="1966589" cy="170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830" y="3633977"/>
            <a:ext cx="3995936" cy="2996952"/>
          </a:xfrm>
          <a:prstGeom prst="rect">
            <a:avLst/>
          </a:prstGeom>
        </p:spPr>
      </p:pic>
      <p:pic>
        <p:nvPicPr>
          <p:cNvPr id="4100" name="Picture 4" descr="Tortilla Tomato/Chilli (30cm) 10ks - MexicanFood.cz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90" b="30356"/>
          <a:stretch/>
        </p:blipFill>
        <p:spPr bwMode="auto">
          <a:xfrm>
            <a:off x="5056374" y="1168"/>
            <a:ext cx="4041193" cy="238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/>
          <p:cNvSpPr txBox="1"/>
          <p:nvPr/>
        </p:nvSpPr>
        <p:spPr>
          <a:xfrm>
            <a:off x="6156176" y="2751419"/>
            <a:ext cx="1404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Taco</a:t>
            </a: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7452320" y="3638577"/>
            <a:ext cx="1404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 </a:t>
            </a:r>
            <a:r>
              <a:rPr lang="cs-CZ" dirty="0" err="1" smtClean="0"/>
              <a:t>Nachos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7561428" y="1966283"/>
            <a:ext cx="1404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Tortilla</a:t>
            </a:r>
            <a:endParaRPr lang="cs-CZ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1058066" y="6309320"/>
            <a:ext cx="1715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Chilli </a:t>
            </a:r>
            <a:r>
              <a:rPr lang="cs-CZ" dirty="0" smtClean="0"/>
              <a:t>con </a:t>
            </a:r>
            <a:r>
              <a:rPr lang="cs-CZ" dirty="0" smtClean="0"/>
              <a:t>carne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1163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4" grpId="0"/>
      <p:bldP spid="15" grpId="0"/>
      <p:bldP spid="10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ruel – puzzlewock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38100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Wave goodbye to the Mexican wave, say Texas Rangers baseball team | US news  | The Guardi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681116"/>
            <a:ext cx="4778623" cy="286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004048" y="1628800"/>
            <a:ext cx="108012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9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endParaRPr lang="cs-CZ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954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apa Mexika :: Potapex-Mexik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93750"/>
            <a:ext cx="8696325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743104" y="764704"/>
            <a:ext cx="6048672" cy="720080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8000" b="1" cap="none" spc="6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MEXIKO</a:t>
            </a:r>
            <a:endParaRPr lang="cs-CZ" sz="8000" b="1" cap="none" spc="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4" name="Picture 2" descr="Emoji Hombre GIF - Emoji Hombre Mexican - Discover &amp; Share GIF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345" y="212662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exico - GIF animado gratis - PicMix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0628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1816">
            <a:off x="1963652" y="4348350"/>
            <a:ext cx="777864" cy="462978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981994"/>
            <a:ext cx="8435280" cy="1302990"/>
          </a:xfrm>
        </p:spPr>
        <p:txBody>
          <a:bodyPr/>
          <a:lstStyle/>
          <a:p>
            <a:r>
              <a:rPr lang="cs-CZ" dirty="0" smtClean="0"/>
              <a:t>Rozlohou </a:t>
            </a:r>
            <a:r>
              <a:rPr lang="cs-CZ" b="1" dirty="0" smtClean="0"/>
              <a:t>25krát větší </a:t>
            </a:r>
            <a:r>
              <a:rPr lang="cs-CZ" dirty="0" smtClean="0"/>
              <a:t>než ČR</a:t>
            </a:r>
          </a:p>
          <a:p>
            <a:r>
              <a:rPr lang="cs-CZ" dirty="0" smtClean="0"/>
              <a:t>Počet obyvatel: </a:t>
            </a:r>
            <a:r>
              <a:rPr lang="cs-CZ" b="1" dirty="0" smtClean="0"/>
              <a:t>135 milionů </a:t>
            </a:r>
            <a:r>
              <a:rPr lang="cs-CZ" dirty="0" smtClean="0"/>
              <a:t>(13krát víc než ČR)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7447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5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4509120"/>
            <a:ext cx="8229600" cy="161277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Měna:  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Mexické peso</a:t>
            </a:r>
          </a:p>
          <a:p>
            <a:pPr>
              <a:spcAft>
                <a:spcPts val="1200"/>
              </a:spcAft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Úřední jazyk:  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Španělština</a:t>
            </a:r>
          </a:p>
        </p:txBody>
      </p:sp>
      <p:sp>
        <p:nvSpPr>
          <p:cNvPr id="4" name="Obdélník 3"/>
          <p:cNvSpPr/>
          <p:nvPr/>
        </p:nvSpPr>
        <p:spPr>
          <a:xfrm>
            <a:off x="1763688" y="836712"/>
            <a:ext cx="6048672" cy="720080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8000" b="1" cap="none" spc="6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MEXIKO</a:t>
            </a:r>
            <a:endParaRPr lang="cs-CZ" sz="8000" b="1" cap="none" spc="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0" name="Picture 2" descr="Flag of Mexico (GIF) - All Waving Flags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03" y="179537"/>
            <a:ext cx="2015384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 descr="Puerto Vallarta money and currenc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54" name="Picture 6" descr="Mexico SECOND REPUBLIC Peso KM 410.3 Prices &amp; Values | NG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934568"/>
            <a:ext cx="201622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exico 100 Pesos - Foreign Currenc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556792"/>
            <a:ext cx="5715000" cy="277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álný popisek 6"/>
          <p:cNvSpPr/>
          <p:nvPr/>
        </p:nvSpPr>
        <p:spPr>
          <a:xfrm>
            <a:off x="4932040" y="3933632"/>
            <a:ext cx="2442624" cy="788632"/>
          </a:xfrm>
          <a:prstGeom prst="wedgeEllipseCallout">
            <a:avLst>
              <a:gd name="adj1" fmla="val -74639"/>
              <a:gd name="adj2" fmla="val 11497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i="1" dirty="0" smtClean="0"/>
              <a:t>Buenos </a:t>
            </a:r>
            <a:r>
              <a:rPr lang="cs-CZ" i="1" dirty="0" err="1" smtClean="0"/>
              <a:t>Días</a:t>
            </a:r>
            <a:endParaRPr lang="cs-CZ" i="1" dirty="0" smtClean="0"/>
          </a:p>
          <a:p>
            <a:pPr algn="ctr"/>
            <a:r>
              <a:rPr lang="cs-CZ" sz="1400" dirty="0" smtClean="0"/>
              <a:t>(Dobrý den)</a:t>
            </a:r>
            <a:endParaRPr lang="cs-CZ" sz="1400" dirty="0"/>
          </a:p>
        </p:txBody>
      </p:sp>
      <p:sp>
        <p:nvSpPr>
          <p:cNvPr id="11" name="Oválný popisek 10"/>
          <p:cNvSpPr/>
          <p:nvPr/>
        </p:nvSpPr>
        <p:spPr>
          <a:xfrm>
            <a:off x="7135815" y="4077072"/>
            <a:ext cx="1653753" cy="792088"/>
          </a:xfrm>
          <a:prstGeom prst="wedgeEllipseCallout">
            <a:avLst>
              <a:gd name="adj1" fmla="val -188892"/>
              <a:gd name="adj2" fmla="val 10620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i="1" dirty="0" err="1" smtClean="0"/>
              <a:t>Gracias</a:t>
            </a:r>
            <a:endParaRPr lang="cs-CZ" i="1" dirty="0" smtClean="0"/>
          </a:p>
          <a:p>
            <a:pPr algn="ctr"/>
            <a:r>
              <a:rPr lang="cs-CZ" sz="1400" dirty="0" smtClean="0"/>
              <a:t>(Děkuji)</a:t>
            </a:r>
            <a:endParaRPr lang="cs-CZ" sz="1400" dirty="0"/>
          </a:p>
        </p:txBody>
      </p:sp>
      <p:sp>
        <p:nvSpPr>
          <p:cNvPr id="12" name="Oválný popisek 11"/>
          <p:cNvSpPr/>
          <p:nvPr/>
        </p:nvSpPr>
        <p:spPr>
          <a:xfrm>
            <a:off x="6131592" y="4859992"/>
            <a:ext cx="2229817" cy="792088"/>
          </a:xfrm>
          <a:prstGeom prst="wedgeEllipseCallout">
            <a:avLst>
              <a:gd name="adj1" fmla="val -98771"/>
              <a:gd name="adj2" fmla="val 3199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i="1" dirty="0" err="1" smtClean="0"/>
              <a:t>Adios</a:t>
            </a:r>
            <a:r>
              <a:rPr lang="cs-CZ" i="1" dirty="0" smtClean="0"/>
              <a:t> </a:t>
            </a:r>
            <a:r>
              <a:rPr lang="cs-CZ" i="1" dirty="0" err="1" smtClean="0"/>
              <a:t>Amigos</a:t>
            </a:r>
            <a:endParaRPr lang="cs-CZ" i="1" dirty="0" smtClean="0"/>
          </a:p>
          <a:p>
            <a:pPr algn="ctr"/>
            <a:r>
              <a:rPr lang="cs-CZ" sz="1400" dirty="0" smtClean="0"/>
              <a:t>(Sbohem přátelé)</a:t>
            </a:r>
            <a:endParaRPr lang="cs-CZ" sz="1400" dirty="0"/>
          </a:p>
        </p:txBody>
      </p:sp>
      <p:sp>
        <p:nvSpPr>
          <p:cNvPr id="13" name="Oválný popisek 12"/>
          <p:cNvSpPr/>
          <p:nvPr/>
        </p:nvSpPr>
        <p:spPr>
          <a:xfrm>
            <a:off x="3013075" y="6038528"/>
            <a:ext cx="2520280" cy="819472"/>
          </a:xfrm>
          <a:prstGeom prst="wedgeEllipseCallout">
            <a:avLst>
              <a:gd name="adj1" fmla="val -475"/>
              <a:gd name="adj2" fmla="val -8449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i="1" dirty="0" err="1" smtClean="0"/>
              <a:t>Vamos</a:t>
            </a:r>
            <a:r>
              <a:rPr lang="cs-CZ" i="1" dirty="0" smtClean="0"/>
              <a:t> a la playa</a:t>
            </a:r>
          </a:p>
          <a:p>
            <a:pPr algn="ctr"/>
            <a:r>
              <a:rPr lang="cs-CZ" sz="1400" dirty="0" smtClean="0"/>
              <a:t>(</a:t>
            </a:r>
            <a:r>
              <a:rPr lang="cs-CZ" sz="1400" dirty="0" err="1" smtClean="0"/>
              <a:t>Poďme</a:t>
            </a:r>
            <a:r>
              <a:rPr lang="cs-CZ" sz="1400" dirty="0" smtClean="0"/>
              <a:t> na pláž)</a:t>
            </a:r>
            <a:endParaRPr lang="cs-CZ" sz="1400" dirty="0"/>
          </a:p>
        </p:txBody>
      </p:sp>
      <p:sp>
        <p:nvSpPr>
          <p:cNvPr id="14" name="Oválný popisek 13"/>
          <p:cNvSpPr/>
          <p:nvPr/>
        </p:nvSpPr>
        <p:spPr>
          <a:xfrm>
            <a:off x="6922340" y="5517232"/>
            <a:ext cx="2080701" cy="837260"/>
          </a:xfrm>
          <a:prstGeom prst="wedgeEllipseCallout">
            <a:avLst>
              <a:gd name="adj1" fmla="val -138999"/>
              <a:gd name="adj2" fmla="val -3249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i="1" dirty="0" err="1" smtClean="0"/>
              <a:t>Hasta</a:t>
            </a:r>
            <a:r>
              <a:rPr lang="cs-CZ" i="1" dirty="0" smtClean="0"/>
              <a:t> la vista</a:t>
            </a:r>
          </a:p>
          <a:p>
            <a:pPr algn="ctr"/>
            <a:r>
              <a:rPr lang="cs-CZ" sz="1400" dirty="0" smtClean="0"/>
              <a:t>(</a:t>
            </a:r>
            <a:r>
              <a:rPr lang="cs-CZ" sz="1400" dirty="0" err="1" smtClean="0"/>
              <a:t>Nashledanou</a:t>
            </a:r>
            <a:r>
              <a:rPr lang="cs-CZ" sz="1400" dirty="0" smtClean="0"/>
              <a:t>)</a:t>
            </a:r>
            <a:endParaRPr lang="cs-CZ" sz="1400" dirty="0"/>
          </a:p>
        </p:txBody>
      </p:sp>
      <p:sp>
        <p:nvSpPr>
          <p:cNvPr id="15" name="Oválný popisek 14"/>
          <p:cNvSpPr/>
          <p:nvPr/>
        </p:nvSpPr>
        <p:spPr>
          <a:xfrm>
            <a:off x="5381148" y="5966694"/>
            <a:ext cx="2270135" cy="837260"/>
          </a:xfrm>
          <a:prstGeom prst="wedgeEllipseCallout">
            <a:avLst>
              <a:gd name="adj1" fmla="val -73344"/>
              <a:gd name="adj2" fmla="val -7290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i="1" dirty="0" err="1" smtClean="0"/>
              <a:t>Hasta</a:t>
            </a:r>
            <a:r>
              <a:rPr lang="cs-CZ" i="1" dirty="0" smtClean="0"/>
              <a:t> </a:t>
            </a:r>
            <a:r>
              <a:rPr lang="cs-CZ" i="1" dirty="0" err="1" smtClean="0"/>
              <a:t>maňana</a:t>
            </a:r>
            <a:endParaRPr lang="cs-CZ" i="1" dirty="0" smtClean="0"/>
          </a:p>
          <a:p>
            <a:pPr algn="ctr"/>
            <a:r>
              <a:rPr lang="cs-CZ" sz="1400" dirty="0" smtClean="0"/>
              <a:t>(</a:t>
            </a:r>
            <a:r>
              <a:rPr lang="cs-CZ" sz="1400" dirty="0" err="1" smtClean="0"/>
              <a:t>Nashledanou</a:t>
            </a:r>
            <a:r>
              <a:rPr lang="cs-CZ" sz="1400" dirty="0" smtClean="0"/>
              <a:t> zítra)</a:t>
            </a:r>
            <a:endParaRPr lang="cs-CZ" sz="1400" dirty="0"/>
          </a:p>
        </p:txBody>
      </p:sp>
      <p:sp>
        <p:nvSpPr>
          <p:cNvPr id="16" name="Oválný popisek 15"/>
          <p:cNvSpPr/>
          <p:nvPr/>
        </p:nvSpPr>
        <p:spPr>
          <a:xfrm>
            <a:off x="899592" y="6020740"/>
            <a:ext cx="2401515" cy="837260"/>
          </a:xfrm>
          <a:prstGeom prst="wedgeEllipseCallout">
            <a:avLst>
              <a:gd name="adj1" fmla="val 63156"/>
              <a:gd name="adj2" fmla="val -827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i="1" dirty="0" err="1" smtClean="0"/>
              <a:t>Cuánto</a:t>
            </a:r>
            <a:r>
              <a:rPr lang="cs-CZ" i="1" dirty="0" smtClean="0"/>
              <a:t> </a:t>
            </a:r>
            <a:r>
              <a:rPr lang="cs-CZ" i="1" dirty="0" err="1" smtClean="0"/>
              <a:t>cuesta</a:t>
            </a:r>
            <a:r>
              <a:rPr lang="cs-CZ" i="1" dirty="0" smtClean="0"/>
              <a:t>?</a:t>
            </a:r>
          </a:p>
          <a:p>
            <a:pPr algn="ctr"/>
            <a:r>
              <a:rPr lang="cs-CZ" sz="1400" dirty="0" smtClean="0"/>
              <a:t>(Kolik to stojí?)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420160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4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76671"/>
          </a:xfrm>
        </p:spPr>
        <p:txBody>
          <a:bodyPr/>
          <a:lstStyle/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Náboženství: 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křesťanští katolíci</a:t>
            </a:r>
          </a:p>
        </p:txBody>
      </p:sp>
      <p:sp>
        <p:nvSpPr>
          <p:cNvPr id="4" name="Obdélník 3"/>
          <p:cNvSpPr/>
          <p:nvPr/>
        </p:nvSpPr>
        <p:spPr>
          <a:xfrm>
            <a:off x="1763688" y="836712"/>
            <a:ext cx="6048672" cy="720080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8000" b="1" cap="none" spc="6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MEXIKO</a:t>
            </a:r>
            <a:endParaRPr lang="cs-CZ" sz="8000" b="1" cap="none" spc="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0" name="Picture 2" descr="Flag of Mexico (GIF) - All Waving Flags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03" y="179537"/>
            <a:ext cx="2015384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Obraz Panny Marie Guadalupské vznikl nejspíš zázrak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59" y="2777218"/>
            <a:ext cx="5883977" cy="392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32" t="39450" r="15876" b="35945"/>
          <a:stretch/>
        </p:blipFill>
        <p:spPr bwMode="auto">
          <a:xfrm>
            <a:off x="6039552" y="3573016"/>
            <a:ext cx="3131840" cy="2281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463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950"/>
                            </p:stCondLst>
                            <p:childTnLst>
                              <p:par>
                                <p:cTn id="2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Map of Mexico and Mexico's states - MexConnec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"/>
          <a:stretch/>
        </p:blipFill>
        <p:spPr bwMode="auto">
          <a:xfrm>
            <a:off x="1141595" y="2204863"/>
            <a:ext cx="6814781" cy="462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76671"/>
          </a:xfrm>
        </p:spPr>
        <p:txBody>
          <a:bodyPr/>
          <a:lstStyle/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Státní zřízení: 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federace na čele s prezidentem</a:t>
            </a:r>
          </a:p>
        </p:txBody>
      </p:sp>
      <p:sp>
        <p:nvSpPr>
          <p:cNvPr id="4" name="Obdélník 3"/>
          <p:cNvSpPr/>
          <p:nvPr/>
        </p:nvSpPr>
        <p:spPr>
          <a:xfrm>
            <a:off x="1763688" y="836712"/>
            <a:ext cx="6048672" cy="720080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8000" b="1" cap="none" spc="6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MEXIKO</a:t>
            </a:r>
            <a:endParaRPr lang="cs-CZ" sz="8000" b="1" cap="none" spc="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0" name="Picture 2" descr="Flag of Mexico (GIF) - All Waving Flags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03" y="179537"/>
            <a:ext cx="2015384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27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763688" y="764704"/>
            <a:ext cx="6048672" cy="720080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8000" b="1" cap="none" spc="6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MEXIKO</a:t>
            </a:r>
            <a:endParaRPr lang="cs-CZ" sz="8000" b="1" cap="none" spc="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2" descr="Flag of Mexico (GIF) - All Waving Flags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03" y="179537"/>
            <a:ext cx="2015384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Mexico Map (Physical) - Worldomet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584124"/>
            <a:ext cx="7207426" cy="509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584124"/>
            <a:ext cx="7859216" cy="4525963"/>
          </a:xfrm>
        </p:spPr>
        <p:txBody>
          <a:bodyPr/>
          <a:lstStyle/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Průměrná nadmořská výška je 1111 m n.m. (jako Jizerské hory)</a:t>
            </a:r>
          </a:p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severu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jsou 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polopouště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na 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jihu tropické deštné lesy</a:t>
            </a:r>
            <a:endParaRPr lang="cs-CZ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52" name="Picture 8" descr="The Crystal Cave • LITFL • Naica, Mexic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99" y="3672461"/>
            <a:ext cx="4510105" cy="300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he volcano that speaks to mankind | Me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104" y="3685021"/>
            <a:ext cx="2522544" cy="189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The 12 Best Cenotes in Mexico in 2023 | Our Top Picks | Travellers 🧳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441" y="4539990"/>
            <a:ext cx="3421559" cy="2138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32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763688" y="836712"/>
            <a:ext cx="6048672" cy="720080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8000" b="1" cap="none" spc="6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MEXIKO</a:t>
            </a:r>
            <a:endParaRPr lang="cs-CZ" sz="8000" b="1" cap="none" spc="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0" name="Picture 2" descr="Flag of Mexico (GIF) - All Waving Flags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03" y="179537"/>
            <a:ext cx="2015384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Top 10 Things to Do in Mexico Cit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287" y="2043816"/>
            <a:ext cx="6844689" cy="465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op 25 Things to Do in Mexico City – Fodor's Travel Guid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02" y="2024570"/>
            <a:ext cx="7010586" cy="467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Mexico City - Wikiped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5019"/>
            <a:ext cx="9144000" cy="479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506488"/>
            <a:ext cx="8229600" cy="1252736"/>
          </a:xfrm>
        </p:spPr>
        <p:txBody>
          <a:bodyPr/>
          <a:lstStyle/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Hlavní město:  </a:t>
            </a:r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Mexico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(City) 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nejlidnatější město Severní Ameriky</a:t>
            </a:r>
          </a:p>
        </p:txBody>
      </p:sp>
    </p:spTree>
    <p:extLst>
      <p:ext uri="{BB962C8B-B14F-4D97-AF65-F5344CB8AC3E}">
        <p14:creationId xmlns:p14="http://schemas.microsoft.com/office/powerpoint/2010/main" val="257463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Map of Mexico and Geographic Information - Enchanted Learn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69" y="1507062"/>
            <a:ext cx="3785865" cy="273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lag of Mexico (GIF) - All Waving Flags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03" y="179537"/>
            <a:ext cx="2015384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Guadalajara | Description, History, Map, &amp; Facts | Britannic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99644"/>
            <a:ext cx="5590928" cy="296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tužka nahoru 3"/>
          <p:cNvSpPr/>
          <p:nvPr/>
        </p:nvSpPr>
        <p:spPr>
          <a:xfrm>
            <a:off x="755576" y="3899644"/>
            <a:ext cx="3168352" cy="526348"/>
          </a:xfrm>
          <a:prstGeom prst="ribbon2">
            <a:avLst>
              <a:gd name="adj1" fmla="val 16667"/>
              <a:gd name="adj2" fmla="val 70025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Guadalajara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6" descr="22 Best Things to do in Acapulco, Mexico + Complete Travel Guide!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176" name="Picture 8" descr="Proč nenavštívit Acapulco | Jitka Šnobrová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316" y="3894808"/>
            <a:ext cx="4458723" cy="296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Veracruz Travel Guide - Mexico Dav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117" y="1001312"/>
            <a:ext cx="3977883" cy="284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1763688" y="755601"/>
            <a:ext cx="6048672" cy="720080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8000" b="1" cap="none" spc="6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MEXIKO</a:t>
            </a:r>
            <a:endParaRPr lang="cs-CZ" sz="8000" b="1" cap="none" spc="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Stužka nahoru 10"/>
          <p:cNvSpPr/>
          <p:nvPr/>
        </p:nvSpPr>
        <p:spPr>
          <a:xfrm>
            <a:off x="5292080" y="3845499"/>
            <a:ext cx="3168352" cy="526348"/>
          </a:xfrm>
          <a:prstGeom prst="ribbon2">
            <a:avLst>
              <a:gd name="adj1" fmla="val 16667"/>
              <a:gd name="adj2" fmla="val 70025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Acapulco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tužka nahoru 12"/>
          <p:cNvSpPr/>
          <p:nvPr/>
        </p:nvSpPr>
        <p:spPr>
          <a:xfrm>
            <a:off x="4432134" y="2688671"/>
            <a:ext cx="3168352" cy="526348"/>
          </a:xfrm>
          <a:prstGeom prst="ribbon2">
            <a:avLst>
              <a:gd name="adj1" fmla="val 16667"/>
              <a:gd name="adj2" fmla="val 70025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Veracruz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72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600200"/>
            <a:ext cx="2952328" cy="480602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cs-CZ" dirty="0" smtClean="0"/>
              <a:t>Jeden z největší producentů </a:t>
            </a:r>
            <a:r>
              <a:rPr lang="cs-CZ" b="1" dirty="0" smtClean="0"/>
              <a:t>stříbra </a:t>
            </a:r>
            <a:r>
              <a:rPr lang="cs-CZ" dirty="0" smtClean="0"/>
              <a:t>na světě</a:t>
            </a:r>
            <a:endParaRPr lang="cs-CZ" sz="2400" dirty="0" smtClean="0"/>
          </a:p>
          <a:p>
            <a:r>
              <a:rPr lang="cs-CZ" dirty="0" smtClean="0"/>
              <a:t>Těží se </a:t>
            </a:r>
            <a:r>
              <a:rPr lang="cs-CZ" b="1" dirty="0" smtClean="0"/>
              <a:t>ropa</a:t>
            </a:r>
            <a:r>
              <a:rPr lang="cs-CZ" dirty="0" smtClean="0"/>
              <a:t> a </a:t>
            </a:r>
            <a:r>
              <a:rPr lang="cs-CZ" b="1" dirty="0" smtClean="0"/>
              <a:t>zemní plyn </a:t>
            </a:r>
            <a:r>
              <a:rPr lang="cs-CZ" dirty="0" smtClean="0"/>
              <a:t>v </a:t>
            </a:r>
            <a:r>
              <a:rPr lang="cs-CZ" b="1" dirty="0" smtClean="0"/>
              <a:t>Mexickém zálivu</a:t>
            </a:r>
            <a:endParaRPr lang="cs-CZ" b="1" dirty="0"/>
          </a:p>
        </p:txBody>
      </p:sp>
      <p:pic>
        <p:nvPicPr>
          <p:cNvPr id="4" name="Picture 2" descr="Flag of Mexico (GIF) - All Waving Flags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03" y="179537"/>
            <a:ext cx="2015384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786480" y="732899"/>
            <a:ext cx="6048672" cy="720080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8000" b="1" cap="none" spc="6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MEXIKO</a:t>
            </a:r>
            <a:endParaRPr lang="cs-CZ" sz="8000" b="1" cap="none" spc="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 descr="Silver | Facts, Properties, &amp; Uses | Britannic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9"/>
          <a:stretch/>
        </p:blipFill>
        <p:spPr bwMode="auto">
          <a:xfrm>
            <a:off x="3830210" y="1331665"/>
            <a:ext cx="1842032" cy="120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geography of silver mining in Mexico | Geo-Mexico, the geography of  Mexi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676" y="1297805"/>
            <a:ext cx="2984324" cy="248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ining in Mexico to restart next wee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537843"/>
            <a:ext cx="2790673" cy="156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exico raises close to $100bn in oil sector investment | Financial Tim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612" y="4401387"/>
            <a:ext cx="4364540" cy="245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58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168</Words>
  <Application>Microsoft Office PowerPoint</Application>
  <PresentationFormat>Předvádění na obrazovce (4:3)</PresentationFormat>
  <Paragraphs>52</Paragraphs>
  <Slides>13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4" baseType="lpstr"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Mgr. Michal Tóth</dc:creator>
  <cp:lastModifiedBy>Mgr. Michal Tóth</cp:lastModifiedBy>
  <cp:revision>24</cp:revision>
  <dcterms:created xsi:type="dcterms:W3CDTF">2023-05-03T19:18:21Z</dcterms:created>
  <dcterms:modified xsi:type="dcterms:W3CDTF">2025-10-09T19:08:32Z</dcterms:modified>
</cp:coreProperties>
</file>