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SNeIkHYrbQcDYzYC78qtrf6Sc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37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6504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a9bd9739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da9bd9739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a9bd9739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a9bd9739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a9bd9739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da9bd9739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a9bd9739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da9bd9739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a9bd9739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da9bd97391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a9bd973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a9bd973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a9bd973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a9bd973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a9bd9739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da9bd9739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3999" y="-1925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cs-CZ" b="1" dirty="0">
                <a:latin typeface="Times New Roman"/>
                <a:ea typeface="Times New Roman"/>
                <a:cs typeface="Times New Roman"/>
                <a:sym typeface="Times New Roman"/>
              </a:rPr>
              <a:t>Velká </a:t>
            </a:r>
            <a:r>
              <a:rPr lang="cs-CZ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Británie</a:t>
            </a:r>
            <a:br>
              <a:rPr lang="cs-CZ" b="1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Sofii </a:t>
            </a:r>
            <a:r>
              <a:rPr lang="cs-CZ" sz="24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Nezhumyria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8" name="Picture 10" descr="Flag of the United Kingdom (GIF) -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2852936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a9bd97391_0_52"/>
          <p:cNvSpPr txBox="1">
            <a:spLocks noGrp="1"/>
          </p:cNvSpPr>
          <p:nvPr>
            <p:ph type="title"/>
          </p:nvPr>
        </p:nvSpPr>
        <p:spPr>
          <a:xfrm>
            <a:off x="710226" y="-1"/>
            <a:ext cx="10515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cs-CZ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Další památky Londýna</a:t>
            </a:r>
            <a:endParaRPr/>
          </a:p>
        </p:txBody>
      </p:sp>
      <p:pic>
        <p:nvPicPr>
          <p:cNvPr id="160" name="Google Shape;160;g2da9bd97391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86353"/>
            <a:ext cx="5950676" cy="39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da9bd97391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1275" y="823800"/>
            <a:ext cx="6050725" cy="347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da9bd97391_0_52"/>
          <p:cNvSpPr txBox="1"/>
          <p:nvPr/>
        </p:nvSpPr>
        <p:spPr>
          <a:xfrm>
            <a:off x="261125" y="2286950"/>
            <a:ext cx="41463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Piccadilly Circus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da9bd97391_0_52"/>
          <p:cNvSpPr txBox="1"/>
          <p:nvPr/>
        </p:nvSpPr>
        <p:spPr>
          <a:xfrm>
            <a:off x="8137775" y="4453400"/>
            <a:ext cx="3716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Trafalgar Square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a9bd97391_0_24"/>
          <p:cNvSpPr txBox="1">
            <a:spLocks noGrp="1"/>
          </p:cNvSpPr>
          <p:nvPr>
            <p:ph type="body" idx="1"/>
          </p:nvPr>
        </p:nvSpPr>
        <p:spPr>
          <a:xfrm>
            <a:off x="358675" y="296774"/>
            <a:ext cx="5712900" cy="13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>
                <a:latin typeface="Times New Roman"/>
                <a:ea typeface="Times New Roman"/>
                <a:cs typeface="Times New Roman"/>
                <a:sym typeface="Times New Roman"/>
              </a:rPr>
              <a:t>Hrad Windsor:</a:t>
            </a:r>
            <a:endParaRPr/>
          </a:p>
          <a:p>
            <a:pPr marL="228600" lvl="0" indent="-127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1600" b="0">
                <a:latin typeface="Times New Roman"/>
                <a:ea typeface="Times New Roman"/>
                <a:cs typeface="Times New Roman"/>
                <a:sym typeface="Times New Roman"/>
              </a:rPr>
              <a:t>Hrad Windsor je královská rezidence ve Windsoru v anglickém hrabství Berkshire</a:t>
            </a:r>
            <a:endParaRPr b="0"/>
          </a:p>
        </p:txBody>
      </p:sp>
      <p:pic>
        <p:nvPicPr>
          <p:cNvPr id="169" name="Google Shape;169;g2da9bd97391_0_24" descr="Galerie: Na hrad Windsor jako na chatu. Venkovské sídlo královské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25" y="1727500"/>
            <a:ext cx="6231800" cy="3859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70" name="Google Shape;170;g2da9bd97391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5825" y="3153875"/>
            <a:ext cx="5556175" cy="370411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da9bd97391_0_24"/>
          <p:cNvSpPr txBox="1"/>
          <p:nvPr/>
        </p:nvSpPr>
        <p:spPr>
          <a:xfrm>
            <a:off x="8553850" y="2602600"/>
            <a:ext cx="29268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Stonehenge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2da9bd97391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6075" y="0"/>
            <a:ext cx="4742899" cy="26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>
            <a:spLocks noGrp="1"/>
          </p:cNvSpPr>
          <p:nvPr>
            <p:ph type="title"/>
          </p:nvPr>
        </p:nvSpPr>
        <p:spPr>
          <a:xfrm>
            <a:off x="997591" y="-32538"/>
            <a:ext cx="10515600" cy="64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         Další významná města/místa</a:t>
            </a:r>
            <a:endParaRPr sz="4000"/>
          </a:p>
        </p:txBody>
      </p:sp>
      <p:sp>
        <p:nvSpPr>
          <p:cNvPr id="178" name="Google Shape;178;p7"/>
          <p:cNvSpPr txBox="1">
            <a:spLocks noGrp="1"/>
          </p:cNvSpPr>
          <p:nvPr>
            <p:ph type="body" idx="1"/>
          </p:nvPr>
        </p:nvSpPr>
        <p:spPr>
          <a:xfrm>
            <a:off x="0" y="671925"/>
            <a:ext cx="12192000" cy="17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b="1" u="sng">
                <a:latin typeface="Times New Roman"/>
                <a:ea typeface="Times New Roman"/>
                <a:cs typeface="Times New Roman"/>
                <a:sym typeface="Times New Roman"/>
              </a:rPr>
              <a:t>Liverpool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>
                <a:latin typeface="Times New Roman"/>
                <a:ea typeface="Times New Roman"/>
                <a:cs typeface="Times New Roman"/>
                <a:sym typeface="Times New Roman"/>
              </a:rPr>
              <a:t>největší britský přístav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>
                <a:latin typeface="Times New Roman"/>
                <a:ea typeface="Times New Roman"/>
                <a:cs typeface="Times New Roman"/>
                <a:sym typeface="Times New Roman"/>
              </a:rPr>
              <a:t>rodiště legendární kapely Beatles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Google Shape;179;p7" descr="UK fla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06765" y="58722"/>
            <a:ext cx="2823716" cy="327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 descr="Liverpool Cathedral : Liverpool Cathedral in Liverpool ~ Photos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9394" y="3806729"/>
            <a:ext cx="4262597" cy="3051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181" name="Google Shape;181;p7"/>
          <p:cNvCxnSpPr/>
          <p:nvPr/>
        </p:nvCxnSpPr>
        <p:spPr>
          <a:xfrm>
            <a:off x="10075179" y="562877"/>
            <a:ext cx="578840" cy="127512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82" name="Google Shape;18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225" y="617400"/>
            <a:ext cx="4576910" cy="305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634053"/>
            <a:ext cx="4262600" cy="255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>
            <a:off x="5105800" y="3965113"/>
            <a:ext cx="2823600" cy="27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Liverpoolská katedrála, </a:t>
            </a:r>
            <a:r>
              <a:rPr lang="cs-CZ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oficiálně Katedrální kostel Ježíše Krista</a:t>
            </a:r>
            <a:r>
              <a:rPr lang="cs-CZ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</a:t>
            </a:r>
            <a:r>
              <a:rPr lang="cs-CZ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Liverpoolu je katedrálou anglikánské církve.   </a:t>
            </a:r>
            <a:r>
              <a:rPr lang="cs-CZ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</a:t>
            </a:r>
            <a:r>
              <a:rPr lang="cs-CZ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Výstavba: 1904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>
            <a:spLocks noGrp="1"/>
          </p:cNvSpPr>
          <p:nvPr>
            <p:ph type="body" idx="2"/>
          </p:nvPr>
        </p:nvSpPr>
        <p:spPr>
          <a:xfrm>
            <a:off x="76200" y="0"/>
            <a:ext cx="12039600" cy="29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b="1" u="sng">
                <a:latin typeface="Times New Roman"/>
                <a:ea typeface="Times New Roman"/>
                <a:cs typeface="Times New Roman"/>
                <a:sym typeface="Times New Roman"/>
              </a:rPr>
              <a:t>Manchester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latin typeface="Times New Roman"/>
                <a:ea typeface="Times New Roman"/>
                <a:cs typeface="Times New Roman"/>
                <a:sym typeface="Times New Roman"/>
              </a:rPr>
              <a:t>“kolébka” průmyslové revoluce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latin typeface="Times New Roman"/>
                <a:ea typeface="Times New Roman"/>
                <a:cs typeface="Times New Roman"/>
                <a:sym typeface="Times New Roman"/>
              </a:rPr>
              <a:t>centrum textilního průmyslu</a:t>
            </a:r>
            <a:endParaRPr/>
          </a:p>
          <a:p>
            <a:pPr marL="34290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cs-CZ" sz="2000">
                <a:latin typeface="Times New Roman"/>
                <a:ea typeface="Times New Roman"/>
                <a:cs typeface="Times New Roman"/>
                <a:sym typeface="Times New Roman"/>
              </a:rPr>
              <a:t>Muzeum fotbalu 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0" name="Google Shape;190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7350" y="53975"/>
            <a:ext cx="5838600" cy="665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8"/>
          <p:cNvCxnSpPr/>
          <p:nvPr/>
        </p:nvCxnSpPr>
        <p:spPr>
          <a:xfrm>
            <a:off x="8473753" y="2471342"/>
            <a:ext cx="897600" cy="13674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2" name="Google Shape;19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99300"/>
            <a:ext cx="5402696" cy="36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2da9bd97391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450" y="3205175"/>
            <a:ext cx="6503550" cy="36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da9bd97391_0_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383652" cy="359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da9bd97391_0_122"/>
          <p:cNvSpPr txBox="1"/>
          <p:nvPr/>
        </p:nvSpPr>
        <p:spPr>
          <a:xfrm>
            <a:off x="2843600" y="335725"/>
            <a:ext cx="2754600" cy="10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Univerzita v Oxfordu</a:t>
            </a:r>
            <a:endParaRPr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da9bd97391_0_122"/>
          <p:cNvSpPr txBox="1"/>
          <p:nvPr/>
        </p:nvSpPr>
        <p:spPr>
          <a:xfrm>
            <a:off x="5928275" y="3377350"/>
            <a:ext cx="36441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Univerzita v Cambridgi</a:t>
            </a:r>
            <a:endParaRPr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2da9bd97391_0_122"/>
          <p:cNvSpPr txBox="1"/>
          <p:nvPr/>
        </p:nvSpPr>
        <p:spPr>
          <a:xfrm>
            <a:off x="5536050" y="235300"/>
            <a:ext cx="57534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Absolventi: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Oskar Wilde, J. R. R. Tolkien, Hugh Grant, členové Monty Pythons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2da9bd97391_0_122"/>
          <p:cNvSpPr txBox="1"/>
          <p:nvPr/>
        </p:nvSpPr>
        <p:spPr>
          <a:xfrm>
            <a:off x="-32475" y="5179700"/>
            <a:ext cx="57534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Absolventi: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Issac Newton, Charles Darwin, Steven Hawking, Alan Turing, Rowan Atkinson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ster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496"/>
            <a:ext cx="315780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ps of York, University of York: Map of York University, England, 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06" y="0"/>
            <a:ext cx="2994646" cy="36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ný popisek 5"/>
          <p:cNvSpPr/>
          <p:nvPr/>
        </p:nvSpPr>
        <p:spPr>
          <a:xfrm>
            <a:off x="237226" y="332656"/>
            <a:ext cx="2683353" cy="1224136"/>
          </a:xfrm>
          <a:prstGeom prst="wedgeEllipseCallout">
            <a:avLst>
              <a:gd name="adj1" fmla="val -44117"/>
              <a:gd name="adj2" fmla="val -5438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/>
              <a:t>Pokud existuje New York – Nový York, existuje i starý </a:t>
            </a:r>
            <a:r>
              <a:rPr lang="cs-CZ" b="1" dirty="0"/>
              <a:t>York</a:t>
            </a:r>
            <a:r>
              <a:rPr lang="cs-CZ" dirty="0"/>
              <a:t>?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551383" y="1412776"/>
            <a:ext cx="2971385" cy="1030662"/>
          </a:xfrm>
          <a:prstGeom prst="wedgeEllipseCallout">
            <a:avLst>
              <a:gd name="adj1" fmla="val 114003"/>
              <a:gd name="adj2" fmla="val 829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smtClean="0"/>
              <a:t>Bývalo to poslední největší město u hranic mezi Anglii a Skotskem</a:t>
            </a:r>
            <a:endParaRPr lang="cs-CZ" dirty="0"/>
          </a:p>
        </p:txBody>
      </p:sp>
      <p:sp>
        <p:nvSpPr>
          <p:cNvPr id="7" name="Popisek se šipkou doleva 6"/>
          <p:cNvSpPr/>
          <p:nvPr/>
        </p:nvSpPr>
        <p:spPr>
          <a:xfrm>
            <a:off x="2042120" y="3501008"/>
            <a:ext cx="3405808" cy="122413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033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Yorkská</a:t>
            </a:r>
            <a:r>
              <a:rPr lang="cs-CZ" b="1" dirty="0" smtClean="0"/>
              <a:t> katedrála </a:t>
            </a:r>
            <a:r>
              <a:rPr lang="cs-CZ" dirty="0" smtClean="0"/>
              <a:t>– největší </a:t>
            </a:r>
            <a:r>
              <a:rPr lang="cs-CZ" dirty="0" err="1" smtClean="0"/>
              <a:t>vitrážní</a:t>
            </a:r>
            <a:r>
              <a:rPr lang="cs-CZ" dirty="0" smtClean="0"/>
              <a:t> (malované) okno v celé Británii</a:t>
            </a:r>
            <a:endParaRPr lang="cs-CZ" dirty="0"/>
          </a:p>
        </p:txBody>
      </p:sp>
      <p:pic>
        <p:nvPicPr>
          <p:cNvPr id="3082" name="Picture 10" descr="York Travel Guide | York Tourism - KAY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52" y="-1"/>
            <a:ext cx="6039548" cy="31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hat to see and do in York: The Shambles, Harry Potter's Diagon Alley |  escape.com.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4" y="3354481"/>
            <a:ext cx="6215336" cy="349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York, England - A Tour Through The Most Medieval City on Ear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1425"/>
            <a:ext cx="3745024" cy="21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5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1528136" y="0"/>
            <a:ext cx="10515600" cy="54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                    Hospodářství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0" y="604003"/>
            <a:ext cx="121332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>
                <a:solidFill>
                  <a:schemeClr val="dk1"/>
                </a:solidFill>
              </a:rPr>
              <a:t> </a:t>
            </a: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Výroba železa a oceli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Stavba lodí a těžké strojírenství (jachty Sunseeker, motorové čluny Fairline)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Výroba piva, skotské whisky a ginu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Textilní výroba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Farmaceutický průmysl </a:t>
            </a:r>
            <a:endParaRPr/>
          </a:p>
        </p:txBody>
      </p:sp>
      <p:pic>
        <p:nvPicPr>
          <p:cNvPr id="209" name="Google Shape;209;p9" descr="Sold: the 28m Sunseeker yacht Persistence | SuperYacht Tim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6200" y="154625"/>
            <a:ext cx="3447526" cy="2296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l="54537" t="-441"/>
          <a:stretch/>
        </p:blipFill>
        <p:spPr>
          <a:xfrm>
            <a:off x="6096043" y="2571750"/>
            <a:ext cx="10522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8688" y="2880138"/>
            <a:ext cx="16573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7663" y="2451525"/>
            <a:ext cx="1133475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750" y="4127278"/>
            <a:ext cx="2610497" cy="261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7493" y="2779728"/>
            <a:ext cx="428625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5843" y="4579003"/>
            <a:ext cx="2481603" cy="189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29818" y="4960953"/>
            <a:ext cx="1976091" cy="1897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a9bd97391_0_86"/>
          <p:cNvSpPr txBox="1">
            <a:spLocks noGrp="1"/>
          </p:cNvSpPr>
          <p:nvPr>
            <p:ph type="title"/>
          </p:nvPr>
        </p:nvSpPr>
        <p:spPr>
          <a:xfrm>
            <a:off x="1528136" y="0"/>
            <a:ext cx="105156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                    Hospodářství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2da9bd97391_0_86"/>
          <p:cNvSpPr txBox="1"/>
          <p:nvPr/>
        </p:nvSpPr>
        <p:spPr>
          <a:xfrm>
            <a:off x="286925" y="594700"/>
            <a:ext cx="74634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Výroba aut</a:t>
            </a:r>
            <a:r>
              <a:rPr lang="cs-CZ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(</a:t>
            </a:r>
            <a:r>
              <a:rPr lang="cs-CZ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Aston Martin, Bentley, Jaguar, Land Rover, Lotus, McLaren, Mini, Rolls-Royce a Vauxhall)</a:t>
            </a:r>
            <a:endParaRPr sz="24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2da9bd97391_0_86"/>
          <p:cNvPicPr preferRelativeResize="0"/>
          <p:nvPr/>
        </p:nvPicPr>
        <p:blipFill rotWithShape="1">
          <a:blip r:embed="rId3">
            <a:alphaModFix/>
          </a:blip>
          <a:srcRect l="4846" t="28223" r="5731" b="11827"/>
          <a:stretch/>
        </p:blipFill>
        <p:spPr>
          <a:xfrm>
            <a:off x="173475" y="1388800"/>
            <a:ext cx="8522299" cy="321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da9bd97391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5574" y="224350"/>
            <a:ext cx="3118152" cy="226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da9bd97391_0_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5900" y="2402074"/>
            <a:ext cx="2857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da9bd97391_0_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8471" y="4496750"/>
            <a:ext cx="3775255" cy="23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da9bd97391_0_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955874"/>
            <a:ext cx="2322481" cy="174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da9bd97391_0_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2481" y="4896049"/>
            <a:ext cx="2524284" cy="174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da9bd97391_0_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7976" y="4605563"/>
            <a:ext cx="1959276" cy="2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1415480" y="342900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Rolls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Royce</a:t>
            </a:r>
            <a:r>
              <a:rPr lang="cs-CZ" sz="1600" b="1" dirty="0" smtClean="0"/>
              <a:t> </a:t>
            </a:r>
            <a:r>
              <a:rPr lang="cs-CZ" sz="1600" dirty="0" smtClean="0"/>
              <a:t>– symbol nejluxusnějšího auta na světě</a:t>
            </a:r>
            <a:endParaRPr lang="cs-CZ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2da9bd97391_0_109"/>
          <p:cNvPicPr preferRelativeResize="0"/>
          <p:nvPr/>
        </p:nvPicPr>
        <p:blipFill rotWithShape="1">
          <a:blip r:embed="rId3">
            <a:alphaModFix/>
          </a:blip>
          <a:srcRect t="21000" b="18602"/>
          <a:stretch/>
        </p:blipFill>
        <p:spPr>
          <a:xfrm>
            <a:off x="173710" y="650875"/>
            <a:ext cx="3503599" cy="20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da9bd97391_0_109"/>
          <p:cNvSpPr txBox="1">
            <a:spLocks noGrp="1"/>
          </p:cNvSpPr>
          <p:nvPr>
            <p:ph type="title"/>
          </p:nvPr>
        </p:nvSpPr>
        <p:spPr>
          <a:xfrm>
            <a:off x="1528136" y="0"/>
            <a:ext cx="105156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                    Hospodářství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6" name="Google Shape;236;g2da9bd97391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76" y="4373675"/>
            <a:ext cx="2326504" cy="24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2da9bd97391_0_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296" y="2908425"/>
            <a:ext cx="4361574" cy="153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2da9bd97391_0_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450" y="650875"/>
            <a:ext cx="5214549" cy="340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da9bd97391_0_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54550" y="4271925"/>
            <a:ext cx="3060347" cy="20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1251299" y="1"/>
            <a:ext cx="10515600" cy="49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Pamětihodnosti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0"/>
          <p:cNvSpPr txBox="1">
            <a:spLocks noGrp="1"/>
          </p:cNvSpPr>
          <p:nvPr>
            <p:ph type="body" idx="1"/>
          </p:nvPr>
        </p:nvSpPr>
        <p:spPr>
          <a:xfrm>
            <a:off x="0" y="571125"/>
            <a:ext cx="12192000" cy="25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 míst je zapsáno do 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Seznamu světového dědictví UNESCO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Hrady: 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b="1" dirty="0"/>
              <a:t> </a:t>
            </a:r>
            <a:r>
              <a:rPr lang="cs-CZ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Bamburgh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Castle</a:t>
            </a:r>
            <a:endParaRPr b="1" dirty="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Národní parky:  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Lake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District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Národní památky: 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Tower 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London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3525"/>
            <a:ext cx="5200102" cy="337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275" y="3528663"/>
            <a:ext cx="4929400" cy="328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9250" y="3"/>
            <a:ext cx="5042742" cy="33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a9bd97391_0_2"/>
          <p:cNvSpPr txBox="1">
            <a:spLocks noGrp="1"/>
          </p:cNvSpPr>
          <p:nvPr>
            <p:ph type="body" idx="1"/>
          </p:nvPr>
        </p:nvSpPr>
        <p:spPr>
          <a:xfrm>
            <a:off x="305113" y="992251"/>
            <a:ext cx="6172200" cy="171667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Oficiální název je </a:t>
            </a:r>
            <a:r>
              <a:rPr lang="cs-CZ" sz="2000" b="1" dirty="0">
                <a:latin typeface="Times New Roman"/>
                <a:ea typeface="Times New Roman"/>
                <a:cs typeface="Times New Roman"/>
                <a:sym typeface="Times New Roman"/>
              </a:rPr>
              <a:t>Spojené království Velké Británie a Severního Irska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55600">
              <a:lnSpc>
                <a:spcPct val="100000"/>
              </a:lnSpc>
              <a:buSzPts val="2000"/>
              <a:buFont typeface="Times New Roman"/>
              <a:buChar char="•"/>
            </a:pP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Tvoří je </a:t>
            </a:r>
            <a:r>
              <a:rPr lang="cs-CZ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historické </a:t>
            </a: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země: </a:t>
            </a:r>
            <a:r>
              <a:rPr lang="cs-CZ" sz="2000" b="1" dirty="0">
                <a:latin typeface="Times New Roman"/>
                <a:ea typeface="Times New Roman"/>
                <a:cs typeface="Times New Roman"/>
                <a:sym typeface="Times New Roman"/>
              </a:rPr>
              <a:t>Anglie</a:t>
            </a: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cs-CZ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Wales</a:t>
            </a: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cs-CZ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b="1" dirty="0">
                <a:latin typeface="Times New Roman"/>
                <a:ea typeface="Times New Roman"/>
                <a:cs typeface="Times New Roman"/>
                <a:sym typeface="Times New Roman"/>
              </a:rPr>
              <a:t>Skotsko</a:t>
            </a: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cs-CZ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Severní Irsko </a:t>
            </a: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(tvoří britskou vlajku</a:t>
            </a:r>
            <a:r>
              <a:rPr lang="cs-CZ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) + </a:t>
            </a:r>
            <a:r>
              <a:rPr lang="cs-CZ" sz="2000" dirty="0">
                <a:latin typeface="Times New Roman"/>
                <a:ea typeface="Times New Roman"/>
                <a:cs typeface="Times New Roman"/>
                <a:sym typeface="Times New Roman"/>
              </a:rPr>
              <a:t>ostrov </a:t>
            </a:r>
            <a:r>
              <a:rPr lang="cs-CZ" sz="2000" b="1" dirty="0">
                <a:latin typeface="Times New Roman"/>
                <a:ea typeface="Times New Roman"/>
                <a:cs typeface="Times New Roman"/>
                <a:sym typeface="Times New Roman"/>
              </a:rPr>
              <a:t>Man</a:t>
            </a:r>
            <a:endParaRPr b="1" dirty="0"/>
          </a:p>
        </p:txBody>
      </p:sp>
      <p:pic>
        <p:nvPicPr>
          <p:cNvPr id="99" name="Google Shape;99;g2da9bd97391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675" y="0"/>
            <a:ext cx="533100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da9bd97391_0_2"/>
          <p:cNvSpPr txBox="1">
            <a:spLocks noGrp="1"/>
          </p:cNvSpPr>
          <p:nvPr>
            <p:ph type="title"/>
          </p:nvPr>
        </p:nvSpPr>
        <p:spPr>
          <a:xfrm>
            <a:off x="2269575" y="0"/>
            <a:ext cx="5902500" cy="860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cs-CZ" sz="4400" b="1">
                <a:latin typeface="Times New Roman"/>
                <a:ea typeface="Times New Roman"/>
                <a:cs typeface="Times New Roman"/>
                <a:sym typeface="Times New Roman"/>
              </a:rPr>
              <a:t>Rozloha a rozdělení…</a:t>
            </a:r>
            <a:endParaRPr sz="4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https://www.vlajky.eu/vlajky/527/angl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208474"/>
            <a:ext cx="168018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hind the Flag of Scot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208475"/>
            <a:ext cx="1728192" cy="10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ross of St Patrick: 'Unity flag' for Northern Ireland? - BBC 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208474"/>
            <a:ext cx="1800200" cy="10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1424" y="2923287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England</a:t>
            </a:r>
            <a:endParaRPr lang="en-US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18685" y="292328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North Ireland</a:t>
            </a:r>
            <a:endParaRPr lang="en-US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051884" y="294526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Scotland</a:t>
            </a:r>
            <a:endParaRPr lang="en-US" sz="1200" dirty="0"/>
          </a:p>
        </p:txBody>
      </p:sp>
      <p:pic>
        <p:nvPicPr>
          <p:cNvPr id="1030" name="Picture 6" descr="Flag of the United Kingdom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532783"/>
            <a:ext cx="3600400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"/>
          <p:cNvSpPr txBox="1">
            <a:spLocks noGrp="1"/>
          </p:cNvSpPr>
          <p:nvPr>
            <p:ph type="title"/>
          </p:nvPr>
        </p:nvSpPr>
        <p:spPr>
          <a:xfrm>
            <a:off x="1435857" y="0"/>
            <a:ext cx="10515600" cy="55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Suvenýry 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11"/>
          <p:cNvSpPr txBox="1">
            <a:spLocks noGrp="1"/>
          </p:cNvSpPr>
          <p:nvPr>
            <p:ph type="body" idx="1"/>
          </p:nvPr>
        </p:nvSpPr>
        <p:spPr>
          <a:xfrm>
            <a:off x="-1" y="655026"/>
            <a:ext cx="7752185" cy="543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Fish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chips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Nejpopulárnějším nápojem je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čaj (Earl </a:t>
            </a:r>
            <a:r>
              <a:rPr lang="cs-CZ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Grey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alkoholických nápojů je populární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pivo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 </a:t>
            </a:r>
            <a:r>
              <a:rPr lang="cs-CZ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cider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(jablečné „víno“)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Nejrozšířenějším druhem je sýr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čedar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Crumble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cake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(drobenkový koláč)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Kuřecí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tikka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masala</a:t>
            </a:r>
            <a:r>
              <a:rPr lang="cs-CZ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(jídlo indických přistěhovalců)</a:t>
            </a:r>
            <a:endParaRPr dirty="0"/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Cawl</a:t>
            </a: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(tradiční</a:t>
            </a: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velšská polévka z masa, brambor, tuřínu a mrkve)</a:t>
            </a:r>
            <a:endParaRPr dirty="0"/>
          </a:p>
          <a:p>
            <a:pPr marL="342900" lvl="0" indent="-215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5" name="Google Shape;255;p11" descr="Fish and chips - Få Brødrene Prices opskrift her | Mad | DR"/>
          <p:cNvPicPr preferRelativeResize="0"/>
          <p:nvPr/>
        </p:nvPicPr>
        <p:blipFill rotWithShape="1">
          <a:blip r:embed="rId3">
            <a:alphaModFix/>
          </a:blip>
          <a:srcRect r="28722" b="773"/>
          <a:stretch/>
        </p:blipFill>
        <p:spPr>
          <a:xfrm>
            <a:off x="7290961" y="276836"/>
            <a:ext cx="2147581" cy="1681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6" name="Google Shape;256;p11" descr="Mamirolle | Local Cheese From Mamirolle, Fra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8102" y="276836"/>
            <a:ext cx="2333355" cy="1681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7" name="Google Shape;257;p11" descr="The Coolest Streets in the U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98860" y="2103539"/>
            <a:ext cx="2538400" cy="190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8" name="Google Shape;258;p11" descr="Best Chicken Tikka Masala Recipe Ever - EnriLemoine"/>
          <p:cNvPicPr preferRelativeResize="0"/>
          <p:nvPr/>
        </p:nvPicPr>
        <p:blipFill rotWithShape="1">
          <a:blip r:embed="rId6">
            <a:alphaModFix/>
          </a:blip>
          <a:srcRect t="8970" r="1670" b="15144"/>
          <a:stretch/>
        </p:blipFill>
        <p:spPr>
          <a:xfrm>
            <a:off x="7543863" y="2103539"/>
            <a:ext cx="1894679" cy="21933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9" name="Google Shape;259;p11" descr="Cawl (4) - Lavender and Lov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99182" y="4441882"/>
            <a:ext cx="2818235" cy="21624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a9bd97391_0_10"/>
          <p:cNvSpPr txBox="1">
            <a:spLocks noGrp="1"/>
          </p:cNvSpPr>
          <p:nvPr>
            <p:ph type="title"/>
          </p:nvPr>
        </p:nvSpPr>
        <p:spPr>
          <a:xfrm>
            <a:off x="2977825" y="0"/>
            <a:ext cx="6548100" cy="860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Exklávy </a:t>
            </a:r>
            <a:r>
              <a:rPr lang="cs-CZ" sz="4400" b="1" dirty="0">
                <a:latin typeface="Times New Roman"/>
                <a:ea typeface="Times New Roman"/>
                <a:cs typeface="Times New Roman"/>
                <a:sym typeface="Times New Roman"/>
              </a:rPr>
              <a:t>a zámořská území</a:t>
            </a:r>
            <a:endParaRPr sz="4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g2da9bd97391_0_10"/>
          <p:cNvPicPr preferRelativeResize="0"/>
          <p:nvPr/>
        </p:nvPicPr>
        <p:blipFill rotWithShape="1">
          <a:blip r:embed="rId3">
            <a:alphaModFix/>
          </a:blip>
          <a:srcRect l="3374" t="1744" r="2878" b="1327"/>
          <a:stretch/>
        </p:blipFill>
        <p:spPr>
          <a:xfrm>
            <a:off x="2134925" y="1009416"/>
            <a:ext cx="10057075" cy="584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da9bd97391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60100"/>
            <a:ext cx="2977825" cy="376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pisek se šipkou nahoru 2"/>
          <p:cNvSpPr/>
          <p:nvPr/>
        </p:nvSpPr>
        <p:spPr>
          <a:xfrm>
            <a:off x="767408" y="4725144"/>
            <a:ext cx="1512168" cy="1368152"/>
          </a:xfrm>
          <a:prstGeom prst="up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Normanské ostrovy </a:t>
            </a:r>
          </a:p>
          <a:p>
            <a:pPr algn="ctr"/>
            <a:r>
              <a:rPr lang="cs-CZ" dirty="0" smtClean="0"/>
              <a:t>(u </a:t>
            </a:r>
            <a:r>
              <a:rPr lang="cs-CZ" dirty="0" err="1" smtClean="0"/>
              <a:t>franc</a:t>
            </a:r>
            <a:r>
              <a:rPr lang="cs-CZ" dirty="0" smtClean="0"/>
              <a:t>. pol. Normandie)</a:t>
            </a:r>
            <a:endParaRPr lang="cs-CZ" dirty="0"/>
          </a:p>
        </p:txBody>
      </p:sp>
      <p:sp>
        <p:nvSpPr>
          <p:cNvPr id="4" name="Popisek se šipkou dolů 3"/>
          <p:cNvSpPr/>
          <p:nvPr/>
        </p:nvSpPr>
        <p:spPr>
          <a:xfrm rot="1141232">
            <a:off x="1263727" y="2091609"/>
            <a:ext cx="1092745" cy="499782"/>
          </a:xfrm>
          <a:prstGeom prst="down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Shetlandy</a:t>
            </a:r>
            <a:endParaRPr lang="cs-CZ" b="1" dirty="0"/>
          </a:p>
        </p:txBody>
      </p:sp>
      <p:sp>
        <p:nvSpPr>
          <p:cNvPr id="8" name="Popisek se šipkou dolů 7"/>
          <p:cNvSpPr/>
          <p:nvPr/>
        </p:nvSpPr>
        <p:spPr>
          <a:xfrm rot="19768215">
            <a:off x="825282" y="2407140"/>
            <a:ext cx="845655" cy="458647"/>
          </a:xfrm>
          <a:prstGeom prst="downArrowCallout">
            <a:avLst>
              <a:gd name="adj1" fmla="val 18664"/>
              <a:gd name="adj2" fmla="val 20378"/>
              <a:gd name="adj3" fmla="val 25000"/>
              <a:gd name="adj4" fmla="val 6615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Orkneje</a:t>
            </a:r>
            <a:endParaRPr lang="cs-CZ" b="1" dirty="0"/>
          </a:p>
        </p:txBody>
      </p:sp>
      <p:sp>
        <p:nvSpPr>
          <p:cNvPr id="9" name="Popisek se šipkou dolů 8"/>
          <p:cNvSpPr/>
          <p:nvPr/>
        </p:nvSpPr>
        <p:spPr>
          <a:xfrm rot="19768215">
            <a:off x="302887" y="2385927"/>
            <a:ext cx="845655" cy="843150"/>
          </a:xfrm>
          <a:prstGeom prst="downArrowCallout">
            <a:avLst>
              <a:gd name="adj1" fmla="val 11455"/>
              <a:gd name="adj2" fmla="val 15557"/>
              <a:gd name="adj3" fmla="val 25000"/>
              <a:gd name="adj4" fmla="val 331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Hebridy</a:t>
            </a:r>
            <a:endParaRPr lang="cs-CZ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1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cs-CZ">
                <a:latin typeface="Arial Black"/>
                <a:ea typeface="Arial Black"/>
                <a:cs typeface="Arial Black"/>
                <a:sym typeface="Arial Black"/>
              </a:rPr>
              <a:t>                                   </a:t>
            </a:r>
            <a:r>
              <a:rPr lang="cs-CZ" sz="4400" b="1">
                <a:latin typeface="Times New Roman"/>
                <a:ea typeface="Times New Roman"/>
                <a:cs typeface="Times New Roman"/>
                <a:sym typeface="Times New Roman"/>
              </a:rPr>
              <a:t>Eurotunel</a:t>
            </a:r>
            <a:endParaRPr sz="4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2"/>
          </p:nvPr>
        </p:nvSpPr>
        <p:spPr>
          <a:xfrm>
            <a:off x="0" y="856648"/>
            <a:ext cx="60960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latin typeface="Times New Roman"/>
                <a:ea typeface="Times New Roman"/>
                <a:cs typeface="Times New Roman"/>
                <a:sym typeface="Times New Roman"/>
              </a:rPr>
              <a:t>Velká Británie je ostrovní stát a od Evropy ho odděluje Lamanšský průliv, pod kterým vede tzv. Eurotunel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450" y="920425"/>
            <a:ext cx="5241451" cy="313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50" y="1914819"/>
            <a:ext cx="57912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álný popisek 1"/>
          <p:cNvSpPr/>
          <p:nvPr/>
        </p:nvSpPr>
        <p:spPr>
          <a:xfrm>
            <a:off x="6744072" y="4293096"/>
            <a:ext cx="2952328" cy="1368152"/>
          </a:xfrm>
          <a:prstGeom prst="wedgeEllipseCallout">
            <a:avLst>
              <a:gd name="adj1" fmla="val -65571"/>
              <a:gd name="adj2" fmla="val -4208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Která vozidla jezdí v tunelu – vlaky, nebo automobily?</a:t>
            </a:r>
            <a:endParaRPr lang="cs-CZ" dirty="0"/>
          </a:p>
        </p:txBody>
      </p:sp>
      <p:sp>
        <p:nvSpPr>
          <p:cNvPr id="7" name="Oválný popisek 6"/>
          <p:cNvSpPr/>
          <p:nvPr/>
        </p:nvSpPr>
        <p:spPr>
          <a:xfrm>
            <a:off x="8737008" y="4977172"/>
            <a:ext cx="2952328" cy="1368152"/>
          </a:xfrm>
          <a:prstGeom prst="wedgeEllipseCallout">
            <a:avLst>
              <a:gd name="adj1" fmla="val -50658"/>
              <a:gd name="adj2" fmla="val -4208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Jak dlouho trvá jízda tunelem?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3147459" y="125129"/>
            <a:ext cx="8736531" cy="548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cs-CZ" sz="4400" b="1">
                <a:latin typeface="Times New Roman"/>
                <a:ea typeface="Times New Roman"/>
                <a:cs typeface="Times New Roman"/>
                <a:sym typeface="Times New Roman"/>
              </a:rPr>
              <a:t>Základní informace</a:t>
            </a:r>
            <a:endParaRPr sz="4400"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0" y="577525"/>
            <a:ext cx="10261200" cy="58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Rozloha: </a:t>
            </a:r>
            <a:r>
              <a:rPr lang="cs-CZ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216</a:t>
            </a: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325 km² (cca 2,7 krát větší než ČR)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Počet obyvatel: </a:t>
            </a:r>
            <a:r>
              <a:rPr lang="cs-CZ" dirty="0"/>
              <a:t> </a:t>
            </a: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roce </a:t>
            </a:r>
            <a:r>
              <a:rPr lang="cs-CZ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</a:t>
            </a: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činil přibližně </a:t>
            </a:r>
            <a:r>
              <a:rPr lang="cs-CZ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66 971 411 </a:t>
            </a: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(cca </a:t>
            </a:r>
            <a:r>
              <a:rPr lang="cs-CZ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6krát </a:t>
            </a: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ČR)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Státní zřízení: konstituční monarchie, nejvyšší moc má předseda vlády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Měna: Libra šterlinků (GBP)</a:t>
            </a:r>
            <a:endParaRPr dirty="0"/>
          </a:p>
          <a:p>
            <a:pPr marL="342900" lvl="0" indent="-190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190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0849" y="3070176"/>
            <a:ext cx="3703147" cy="24687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 l="732" t="36694" r="32662" b="20835"/>
          <a:stretch/>
        </p:blipFill>
        <p:spPr>
          <a:xfrm>
            <a:off x="60275" y="3070175"/>
            <a:ext cx="8120573" cy="291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1601873" y="-5386"/>
            <a:ext cx="10378373" cy="606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cs-CZ" sz="4400"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r>
              <a:rPr lang="cs-CZ" sz="4400" b="1">
                <a:latin typeface="Times New Roman"/>
                <a:ea typeface="Times New Roman"/>
                <a:cs typeface="Times New Roman"/>
                <a:sym typeface="Times New Roman"/>
              </a:rPr>
              <a:t>Hlavní město</a:t>
            </a:r>
            <a:endParaRPr sz="4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0" y="528507"/>
            <a:ext cx="11719420" cy="63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London </a:t>
            </a: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- 8,8 mil. obyvatel. 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Největší město Velké Británie a 3. největší v Evropě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Leží na řece Temži v jihovýchodní Anglii.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b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Památky: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21" y="3025296"/>
            <a:ext cx="7576974" cy="38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1415480" y="2564904"/>
            <a:ext cx="605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Houses</a:t>
            </a:r>
            <a:r>
              <a:rPr lang="cs-CZ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cs-CZ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Parliament</a:t>
            </a:r>
            <a:r>
              <a:rPr lang="cs-CZ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s-CZ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Palace</a:t>
            </a:r>
            <a:r>
              <a:rPr lang="cs-CZ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cs-CZ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Westminster</a:t>
            </a:r>
            <a:r>
              <a:rPr lang="cs-CZ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5706" y="0"/>
            <a:ext cx="45862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7807800" y="301300"/>
            <a:ext cx="20085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Big Ben</a:t>
            </a:r>
            <a:endParaRPr sz="25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54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cs-CZ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 Další památky Londýna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2"/>
          </p:nvPr>
        </p:nvSpPr>
        <p:spPr>
          <a:xfrm>
            <a:off x="6096000" y="821574"/>
            <a:ext cx="60960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b="1">
                <a:latin typeface="Times New Roman"/>
                <a:ea typeface="Times New Roman"/>
                <a:cs typeface="Times New Roman"/>
                <a:sym typeface="Times New Roman"/>
              </a:rPr>
              <a:t>Buckingham Palace:</a:t>
            </a:r>
            <a:endParaRPr b="1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>
                <a:latin typeface="Times New Roman"/>
                <a:ea typeface="Times New Roman"/>
                <a:cs typeface="Times New Roman"/>
                <a:sym typeface="Times New Roman"/>
              </a:rPr>
              <a:t>Buckinghamský palác je oficiální londýnské sídlo britského panovníka a největší královská pracovna na světě.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5" descr="Buckingham Palace | History, Description, Changing of the Guard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3050" y="2080050"/>
            <a:ext cx="5647152" cy="3457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900" y="1988850"/>
            <a:ext cx="5950101" cy="41376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35" name="Google Shape;135;p5"/>
          <p:cNvSpPr txBox="1"/>
          <p:nvPr/>
        </p:nvSpPr>
        <p:spPr>
          <a:xfrm>
            <a:off x="86100" y="938588"/>
            <a:ext cx="5842200" cy="114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Tower </a:t>
            </a:r>
            <a:r>
              <a:rPr lang="cs-CZ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Bridge</a:t>
            </a:r>
            <a:r>
              <a:rPr lang="cs-CZ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je kombinovaný visutý a zvedací </a:t>
            </a:r>
            <a:r>
              <a:rPr lang="cs-CZ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</a:t>
            </a:r>
            <a:r>
              <a:rPr lang="cs-CZ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nad řekou Temží</a:t>
            </a:r>
            <a:endParaRPr sz="24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939801" y="4399"/>
            <a:ext cx="105156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cs-CZ" b="1" dirty="0">
                <a:latin typeface="Times New Roman"/>
                <a:ea typeface="Times New Roman"/>
                <a:cs typeface="Times New Roman"/>
                <a:sym typeface="Times New Roman"/>
              </a:rPr>
              <a:t>                      Další památky Londýna</a:t>
            </a:r>
            <a:endParaRPr dirty="0"/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1"/>
          </p:nvPr>
        </p:nvSpPr>
        <p:spPr>
          <a:xfrm>
            <a:off x="0" y="765658"/>
            <a:ext cx="5157787" cy="181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 err="1">
                <a:latin typeface="Times New Roman"/>
                <a:ea typeface="Times New Roman"/>
                <a:cs typeface="Times New Roman"/>
                <a:sym typeface="Times New Roman"/>
              </a:rPr>
              <a:t>Westminsterské</a:t>
            </a:r>
            <a:r>
              <a:rPr lang="cs-CZ" dirty="0">
                <a:latin typeface="Times New Roman"/>
                <a:ea typeface="Times New Roman"/>
                <a:cs typeface="Times New Roman"/>
                <a:sym typeface="Times New Roman"/>
              </a:rPr>
              <a:t> opatství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dirty="0" err="1">
                <a:latin typeface="Times New Roman"/>
                <a:ea typeface="Times New Roman"/>
                <a:cs typeface="Times New Roman"/>
                <a:sym typeface="Times New Roman"/>
              </a:rPr>
              <a:t>Westminster</a:t>
            </a:r>
            <a:r>
              <a:rPr lang="cs-CZ" sz="1600" b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1600" b="0" dirty="0" err="1">
                <a:latin typeface="Times New Roman"/>
                <a:ea typeface="Times New Roman"/>
                <a:cs typeface="Times New Roman"/>
                <a:sym typeface="Times New Roman"/>
              </a:rPr>
              <a:t>Abbey</a:t>
            </a:r>
            <a:r>
              <a:rPr lang="cs-CZ" sz="1600" b="0" dirty="0">
                <a:latin typeface="Times New Roman"/>
                <a:ea typeface="Times New Roman"/>
                <a:cs typeface="Times New Roman"/>
                <a:sym typeface="Times New Roman"/>
              </a:rPr>
              <a:t> hostilo korunovace, svatby a pohřby královské rodiny</a:t>
            </a:r>
            <a:r>
              <a:rPr lang="cs-CZ" sz="1600" b="0" dirty="0"/>
              <a:t>.</a:t>
            </a:r>
            <a:endParaRPr sz="1600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6"/>
          <p:cNvSpPr txBox="1">
            <a:spLocks noGrp="1"/>
          </p:cNvSpPr>
          <p:nvPr>
            <p:ph type="body" idx="3"/>
          </p:nvPr>
        </p:nvSpPr>
        <p:spPr>
          <a:xfrm>
            <a:off x="6143119" y="1066250"/>
            <a:ext cx="5183188" cy="118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>
                <a:latin typeface="Times New Roman"/>
                <a:ea typeface="Times New Roman"/>
                <a:cs typeface="Times New Roman"/>
                <a:sym typeface="Times New Roman"/>
              </a:rPr>
              <a:t>London </a:t>
            </a:r>
            <a:r>
              <a:rPr lang="cs-CZ" dirty="0" err="1">
                <a:latin typeface="Times New Roman"/>
                <a:ea typeface="Times New Roman"/>
                <a:cs typeface="Times New Roman"/>
                <a:sym typeface="Times New Roman"/>
              </a:rPr>
              <a:t>Eye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1600" b="0" dirty="0">
                <a:latin typeface="Times New Roman"/>
                <a:ea typeface="Times New Roman"/>
                <a:cs typeface="Times New Roman"/>
                <a:sym typeface="Times New Roman"/>
              </a:rPr>
              <a:t>Ikonická atrakce, odkud si užijete jedny z nejlepších výhledů na město.</a:t>
            </a:r>
            <a:endParaRPr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143" name="Google Shape;143;p6" descr="London Eye, The Best Place To See The Beauty of The City of London ...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5837" y="2038400"/>
            <a:ext cx="5496000" cy="37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53400"/>
            <a:ext cx="6330178" cy="3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da9bd97391_0_39"/>
          <p:cNvSpPr txBox="1">
            <a:spLocks noGrp="1"/>
          </p:cNvSpPr>
          <p:nvPr>
            <p:ph type="title"/>
          </p:nvPr>
        </p:nvSpPr>
        <p:spPr>
          <a:xfrm>
            <a:off x="1380200" y="0"/>
            <a:ext cx="9845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cs-CZ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Další památky Londýna</a:t>
            </a:r>
            <a:endParaRPr/>
          </a:p>
        </p:txBody>
      </p:sp>
      <p:pic>
        <p:nvPicPr>
          <p:cNvPr id="150" name="Google Shape;150;g2da9bd97391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55900"/>
            <a:ext cx="6157850" cy="41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da9bd97391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6000"/>
            <a:ext cx="4570724" cy="304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da9bd97391_0_39"/>
          <p:cNvSpPr txBox="1"/>
          <p:nvPr/>
        </p:nvSpPr>
        <p:spPr>
          <a:xfrm>
            <a:off x="1882375" y="503325"/>
            <a:ext cx="28467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Hyde Park</a:t>
            </a:r>
            <a:endParaRPr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g2da9bd97391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2650" y="1791425"/>
            <a:ext cx="5729349" cy="382143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da9bd97391_0_39"/>
          <p:cNvSpPr txBox="1"/>
          <p:nvPr/>
        </p:nvSpPr>
        <p:spPr>
          <a:xfrm>
            <a:off x="7463425" y="1074113"/>
            <a:ext cx="44763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Natural </a:t>
            </a:r>
            <a:r>
              <a:rPr lang="cs-CZ" sz="2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History</a:t>
            </a:r>
            <a:r>
              <a:rPr lang="cs-CZ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Museum</a:t>
            </a:r>
            <a:endParaRPr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368</Words>
  <Application>Microsoft Office PowerPoint</Application>
  <PresentationFormat>Vlastní</PresentationFormat>
  <Paragraphs>93</Paragraphs>
  <Slides>20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Arial Black</vt:lpstr>
      <vt:lpstr>Times New Roman</vt:lpstr>
      <vt:lpstr>Тема Office</vt:lpstr>
      <vt:lpstr>Velká Británie Sofii Nezhumyria</vt:lpstr>
      <vt:lpstr>Rozloha a rozdělení…</vt:lpstr>
      <vt:lpstr>Exklávy a zámořská území</vt:lpstr>
      <vt:lpstr>                                   Eurotunel</vt:lpstr>
      <vt:lpstr>Základní informace</vt:lpstr>
      <vt:lpstr>                 Hlavní město</vt:lpstr>
      <vt:lpstr>                         Další památky Londýna</vt:lpstr>
      <vt:lpstr>                      Další památky Londýna</vt:lpstr>
      <vt:lpstr>                      Další památky Londýna</vt:lpstr>
      <vt:lpstr>                      Další památky Londýna</vt:lpstr>
      <vt:lpstr>Prezentace aplikace PowerPoint</vt:lpstr>
      <vt:lpstr>         Další významná města/místa</vt:lpstr>
      <vt:lpstr>Prezentace aplikace PowerPoint</vt:lpstr>
      <vt:lpstr>Prezentace aplikace PowerPoint</vt:lpstr>
      <vt:lpstr>Prezentace aplikace PowerPoint</vt:lpstr>
      <vt:lpstr>                    Hospodářství</vt:lpstr>
      <vt:lpstr>                    Hospodářství</vt:lpstr>
      <vt:lpstr>                    Hospodářství</vt:lpstr>
      <vt:lpstr>                     Pamětihodnosti</vt:lpstr>
      <vt:lpstr>                        Suvenýry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Velká Británie Sofii Nezhumyria a kol. </dc:title>
  <dc:creator>Marusa Homak</dc:creator>
  <cp:lastModifiedBy>Mgr. Michal Tóth</cp:lastModifiedBy>
  <cp:revision>11</cp:revision>
  <dcterms:created xsi:type="dcterms:W3CDTF">2023-12-14T16:32:09Z</dcterms:created>
  <dcterms:modified xsi:type="dcterms:W3CDTF">2024-05-22T17:26:22Z</dcterms:modified>
</cp:coreProperties>
</file>