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869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D349-57C0-49E8-9AEF-004368CAA413}" type="datetimeFigureOut">
              <a:rPr lang="cs-CZ" smtClean="0"/>
              <a:t>02.01.2023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794A6-AA6B-475E-9751-D54C3EA823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263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D349-57C0-49E8-9AEF-004368CAA413}" type="datetimeFigureOut">
              <a:rPr lang="cs-CZ" smtClean="0"/>
              <a:t>02.01.2023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794A6-AA6B-475E-9751-D54C3EA823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491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D349-57C0-49E8-9AEF-004368CAA413}" type="datetimeFigureOut">
              <a:rPr lang="cs-CZ" smtClean="0"/>
              <a:t>02.01.2023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794A6-AA6B-475E-9751-D54C3EA823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982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D349-57C0-49E8-9AEF-004368CAA413}" type="datetimeFigureOut">
              <a:rPr lang="cs-CZ" smtClean="0"/>
              <a:t>02.01.2023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794A6-AA6B-475E-9751-D54C3EA823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686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D349-57C0-49E8-9AEF-004368CAA413}" type="datetimeFigureOut">
              <a:rPr lang="cs-CZ" smtClean="0"/>
              <a:t>02.01.2023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794A6-AA6B-475E-9751-D54C3EA823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396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D349-57C0-49E8-9AEF-004368CAA413}" type="datetimeFigureOut">
              <a:rPr lang="cs-CZ" smtClean="0"/>
              <a:t>02.01.2023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794A6-AA6B-475E-9751-D54C3EA823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394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D349-57C0-49E8-9AEF-004368CAA413}" type="datetimeFigureOut">
              <a:rPr lang="cs-CZ" smtClean="0"/>
              <a:t>02.01.2023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794A6-AA6B-475E-9751-D54C3EA823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371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D349-57C0-49E8-9AEF-004368CAA413}" type="datetimeFigureOut">
              <a:rPr lang="cs-CZ" smtClean="0"/>
              <a:t>02.01.2023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794A6-AA6B-475E-9751-D54C3EA823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16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D349-57C0-49E8-9AEF-004368CAA413}" type="datetimeFigureOut">
              <a:rPr lang="cs-CZ" smtClean="0"/>
              <a:t>02.01.2023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794A6-AA6B-475E-9751-D54C3EA823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182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D349-57C0-49E8-9AEF-004368CAA413}" type="datetimeFigureOut">
              <a:rPr lang="cs-CZ" smtClean="0"/>
              <a:t>02.01.2023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794A6-AA6B-475E-9751-D54C3EA823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360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BD349-57C0-49E8-9AEF-004368CAA413}" type="datetimeFigureOut">
              <a:rPr lang="cs-CZ" smtClean="0"/>
              <a:t>02.01.2023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794A6-AA6B-475E-9751-D54C3EA823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724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BD349-57C0-49E8-9AEF-004368CAA413}" type="datetimeFigureOut">
              <a:rPr lang="cs-CZ" smtClean="0"/>
              <a:t>02.01.2023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794A6-AA6B-475E-9751-D54C3EA823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8238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youtube.com/watch?v=eQcAxzZtBwc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gif"/><Relationship Id="rId7" Type="http://schemas.openxmlformats.org/officeDocument/2006/relationships/image" Target="../media/image36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outh Africa | History, Capital, Flag, Map, Population, &amp; Facts | Britannic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78" b="4502"/>
          <a:stretch/>
        </p:blipFill>
        <p:spPr bwMode="auto">
          <a:xfrm>
            <a:off x="4945" y="0"/>
            <a:ext cx="9139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259632" y="260648"/>
            <a:ext cx="6552728" cy="2308324"/>
          </a:xfrm>
          <a:prstGeom prst="rect">
            <a:avLst/>
          </a:prstGeom>
          <a:noFill/>
          <a:scene3d>
            <a:camera prst="isometricOffAxis1Right"/>
            <a:lightRig rig="brightRoom" dir="t"/>
          </a:scene3d>
          <a:sp3d>
            <a:bevelT/>
            <a:bevelB/>
          </a:sp3d>
        </p:spPr>
        <p:txBody>
          <a:bodyPr wrap="square" lIns="91440" tIns="45720" rIns="91440" bIns="45720">
            <a:spAutoFit/>
            <a:scene3d>
              <a:camera prst="orthographicFront"/>
              <a:lightRig rig="brightRoom" dir="tl"/>
            </a:scene3d>
            <a:sp3d contourW="12700" prstMaterial="legacyWireframe"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cs-CZ" sz="7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REGION JIŽNÍ AFRIKY</a:t>
            </a:r>
            <a:endParaRPr lang="cs-CZ" sz="7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199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9927" y="1234133"/>
            <a:ext cx="8229600" cy="1512168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Apartheid</a:t>
            </a:r>
          </a:p>
          <a:p>
            <a:endParaRPr lang="cs-CZ" dirty="0" smtClean="0"/>
          </a:p>
          <a:p>
            <a:endParaRPr lang="cs-CZ" dirty="0" smtClean="0"/>
          </a:p>
        </p:txBody>
      </p:sp>
      <p:pic>
        <p:nvPicPr>
          <p:cNvPr id="2050" name="Picture 2" descr="Apartheid | South Africa, Definition, Facts, Beginning, &amp; End | Britann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731" y="975080"/>
            <a:ext cx="3687269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partheid | South Africa, Definition, Facts, Beginning, &amp; End | Britann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3"/>
            <a:ext cx="7599236" cy="495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deologia apartheidu (1) - Afryka.org | Fundacja Afryka Inacze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66456"/>
            <a:ext cx="8028384" cy="501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Apartheid ničil rodiny. Černí vychovávali děti bílých, na své neměli čas,”  říká Wayde Davy z Muzea | HATEFREE CUL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1568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La case du siècle&quot; Nelson Mandela: Beyond the Myth (TV Episode 2019) - IMD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5651"/>
            <a:ext cx="5148064" cy="686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89927" y="5760"/>
            <a:ext cx="83212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cs-CZ" sz="6600" b="1" cap="none" spc="0" dirty="0" smtClean="0">
                <a:ln/>
                <a:solidFill>
                  <a:schemeClr val="accent3"/>
                </a:solidFill>
                <a:effectLst/>
              </a:rPr>
              <a:t>Rep</a:t>
            </a:r>
            <a:r>
              <a:rPr lang="cs-CZ" sz="6600" b="1" dirty="0" smtClean="0">
                <a:ln/>
                <a:solidFill>
                  <a:schemeClr val="accent3"/>
                </a:solidFill>
              </a:rPr>
              <a:t>ublika</a:t>
            </a:r>
            <a:r>
              <a:rPr lang="cs-CZ" sz="6600" b="1" cap="none" spc="0" dirty="0" smtClean="0">
                <a:ln/>
                <a:solidFill>
                  <a:schemeClr val="accent3"/>
                </a:solidFill>
                <a:effectLst/>
              </a:rPr>
              <a:t> JIŽNÍ AFRIKA</a:t>
            </a:r>
            <a:endParaRPr lang="cs-CZ" sz="6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2064" name="Picture 16" descr="About Nelson Mandela – Africana Research Cent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6068"/>
            <a:ext cx="9144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92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9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4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9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2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4791" y="1196753"/>
            <a:ext cx="8229600" cy="2808312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cs-CZ" dirty="0"/>
              <a:t>Nejvyspělejší stát Afriky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Velmoc </a:t>
            </a:r>
            <a:r>
              <a:rPr lang="cs-CZ" dirty="0"/>
              <a:t>v těžbě vzácných minerálů a prvků</a:t>
            </a:r>
            <a:r>
              <a:rPr lang="cs-CZ" dirty="0" smtClean="0"/>
              <a:t>: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489927" y="5760"/>
            <a:ext cx="83212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cs-CZ" sz="6600" b="1" cap="none" spc="0" dirty="0" smtClean="0">
                <a:ln/>
                <a:solidFill>
                  <a:schemeClr val="accent3"/>
                </a:solidFill>
                <a:effectLst/>
              </a:rPr>
              <a:t>Rep</a:t>
            </a:r>
            <a:r>
              <a:rPr lang="cs-CZ" sz="6600" b="1" dirty="0" smtClean="0">
                <a:ln/>
                <a:solidFill>
                  <a:schemeClr val="accent3"/>
                </a:solidFill>
              </a:rPr>
              <a:t>ublika</a:t>
            </a:r>
            <a:r>
              <a:rPr lang="cs-CZ" sz="6600" b="1" cap="none" spc="0" dirty="0" smtClean="0">
                <a:ln/>
                <a:solidFill>
                  <a:schemeClr val="accent3"/>
                </a:solidFill>
                <a:effectLst/>
              </a:rPr>
              <a:t> JIŽNÍ AFRIKA</a:t>
            </a:r>
            <a:endParaRPr lang="cs-CZ" sz="6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5" name="Stužka nahoru 4"/>
          <p:cNvSpPr/>
          <p:nvPr/>
        </p:nvSpPr>
        <p:spPr>
          <a:xfrm>
            <a:off x="509391" y="2276872"/>
            <a:ext cx="8127612" cy="2232248"/>
          </a:xfrm>
          <a:prstGeom prst="ribbon2">
            <a:avLst>
              <a:gd name="adj1" fmla="val 13737"/>
              <a:gd name="adj2" fmla="val 71108"/>
            </a:avLst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cs-CZ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Největší africký producent zlata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cs-CZ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Největší producent ilmenitu – ruda </a:t>
            </a:r>
            <a:r>
              <a:rPr lang="cs-CZ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železa+titanu</a:t>
            </a:r>
            <a:endParaRPr lang="cs-CZ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cs-CZ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95% světových zásob kovů platinové skupiny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cs-CZ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největší producent Vanadu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cs-CZ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Polovina světové produkce Chromu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cs-CZ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Největší a nejvzácnější diamanty na světě</a:t>
            </a:r>
            <a:endParaRPr lang="cs-CZ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6" t="16241" r="26160" b="6392"/>
          <a:stretch/>
        </p:blipFill>
        <p:spPr bwMode="auto">
          <a:xfrm>
            <a:off x="5796136" y="4046521"/>
            <a:ext cx="3346688" cy="281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8" t="17320" r="25490" b="20498"/>
          <a:stretch/>
        </p:blipFill>
        <p:spPr bwMode="auto">
          <a:xfrm>
            <a:off x="0" y="4131398"/>
            <a:ext cx="4283967" cy="2625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9" t="17319" r="19922" b="4468"/>
          <a:stretch/>
        </p:blipFill>
        <p:spPr bwMode="auto">
          <a:xfrm>
            <a:off x="2411760" y="4028154"/>
            <a:ext cx="4054572" cy="284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96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IDDEN GEM WINES FROM SOUTH AFRICA – Massachusetts Beverage Busin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221" y="980728"/>
            <a:ext cx="2011723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89927" y="5760"/>
            <a:ext cx="83212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cs-CZ" sz="6600" b="1" cap="none" spc="0" dirty="0" smtClean="0">
                <a:ln/>
                <a:solidFill>
                  <a:schemeClr val="accent3"/>
                </a:solidFill>
                <a:effectLst/>
              </a:rPr>
              <a:t>Rep</a:t>
            </a:r>
            <a:r>
              <a:rPr lang="cs-CZ" sz="6600" b="1" dirty="0" smtClean="0">
                <a:ln/>
                <a:solidFill>
                  <a:schemeClr val="accent3"/>
                </a:solidFill>
              </a:rPr>
              <a:t>ublika</a:t>
            </a:r>
            <a:r>
              <a:rPr lang="cs-CZ" sz="6600" b="1" cap="none" spc="0" dirty="0" smtClean="0">
                <a:ln/>
                <a:solidFill>
                  <a:schemeClr val="accent3"/>
                </a:solidFill>
                <a:effectLst/>
              </a:rPr>
              <a:t> JIŽNÍ AFRIKA</a:t>
            </a:r>
            <a:endParaRPr lang="cs-CZ" sz="6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4098" name="Picture 2" descr="5 Interesting Facts About South Africa Wine Country - Taste Vaca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936"/>
            <a:ext cx="9161584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Luxury Lodges inside Kruger National Park South Africa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6" y="2345283"/>
            <a:ext cx="7871381" cy="442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A self-drive tour to Kruger National Park, South Afri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835" y="2352675"/>
            <a:ext cx="6762749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Explore Kruger National Park in South Africa, Africa - G Adventur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6" y="2268329"/>
            <a:ext cx="8159414" cy="458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4 Safari Destinations in South Africa You Can Get to from Cape Town | Condé  Nast Travel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6" y="1711914"/>
            <a:ext cx="9148598" cy="514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5992" y="1113756"/>
            <a:ext cx="8229600" cy="2808312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Vinařství</a:t>
            </a:r>
            <a:endParaRPr lang="cs-CZ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dirty="0"/>
              <a:t>Národní parky a </a:t>
            </a:r>
            <a:r>
              <a:rPr lang="cs-CZ" dirty="0" smtClean="0"/>
              <a:t>rezervace</a:t>
            </a:r>
            <a:endParaRPr lang="cs-CZ" dirty="0"/>
          </a:p>
        </p:txBody>
      </p:sp>
      <p:pic>
        <p:nvPicPr>
          <p:cNvPr id="4110" name="Picture 14" descr="Kruger National Park, South Africa • JENMAN African Safari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6" y="6772"/>
            <a:ext cx="9134972" cy="685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3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89927" y="5760"/>
            <a:ext cx="83212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cs-CZ" sz="6600" b="1" cap="none" spc="0" dirty="0" smtClean="0">
                <a:ln/>
                <a:solidFill>
                  <a:schemeClr val="accent3"/>
                </a:solidFill>
                <a:effectLst/>
              </a:rPr>
              <a:t>Rep</a:t>
            </a:r>
            <a:r>
              <a:rPr lang="cs-CZ" sz="6600" b="1" dirty="0" smtClean="0">
                <a:ln/>
                <a:solidFill>
                  <a:schemeClr val="accent3"/>
                </a:solidFill>
              </a:rPr>
              <a:t>ublika</a:t>
            </a:r>
            <a:r>
              <a:rPr lang="cs-CZ" sz="6600" b="1" cap="none" spc="0" dirty="0" smtClean="0">
                <a:ln/>
                <a:solidFill>
                  <a:schemeClr val="accent3"/>
                </a:solidFill>
                <a:effectLst/>
              </a:rPr>
              <a:t> JIŽNÍ AFRIKA</a:t>
            </a:r>
            <a:endParaRPr lang="cs-CZ" sz="6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5122" name="Picture 2" descr="Cape Town 2023: Best Places to Visit - Tripadvis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16" y="1084497"/>
            <a:ext cx="8654073" cy="577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ape Town | Robben Island | South West Coast | andBeyo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ape Town Travel Guide - Vacation &amp; Touris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73" y="961040"/>
            <a:ext cx="8811180" cy="587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89926" y="1196752"/>
            <a:ext cx="3145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Kapské město</a:t>
            </a:r>
            <a:endParaRPr lang="cs-CZ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32" name="Picture 12" descr="Jihoafrický Johannesburg – zajímavá místa a památky k navštívení |  Travelmag.c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3" y="877250"/>
            <a:ext cx="8959253" cy="596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690257" y="975688"/>
            <a:ext cx="3240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Johannesburg</a:t>
            </a:r>
            <a:endParaRPr lang="cs-CZ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34" name="Picture 14" descr="Top Things To Do In Johannesburg, South Africa | Intrepid Travel Blo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Affordable Housing Crisis in Johannesburg | Council on Foreign Relation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97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0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iscover Namibia's Stunning Landscapes, Wildlife, and Architecture |  Architectural Dige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38" y="1704690"/>
            <a:ext cx="9161438" cy="515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amibia &amp; Botswana Safaris | Safari2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67"/>
            <a:ext cx="9144000" cy="686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005"/>
            <a:ext cx="9144000" cy="514258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27" y="1690005"/>
            <a:ext cx="9189738" cy="516563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" y="1772816"/>
            <a:ext cx="9144000" cy="508282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6" y="751408"/>
            <a:ext cx="9151776" cy="610423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" y="762000"/>
            <a:ext cx="9144000" cy="60960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79512" y="0"/>
            <a:ext cx="27622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cs-CZ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NAMÍBIE</a:t>
            </a:r>
            <a:endParaRPr lang="cs-CZ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87" y="1707325"/>
            <a:ext cx="9178857" cy="516310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24" y="790760"/>
            <a:ext cx="9169194" cy="6088918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23928" y="116632"/>
            <a:ext cx="5122912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celý stát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poušť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Windhoek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hl. město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Lüderitz –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bývalá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německá kolonie, těžba diamantů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787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2" y="1700809"/>
            <a:ext cx="9186630" cy="516748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79512" y="0"/>
            <a:ext cx="27622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cs-CZ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NAMÍBIE</a:t>
            </a:r>
            <a:endParaRPr lang="cs-CZ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2" y="761232"/>
            <a:ext cx="9145152" cy="609676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2" y="761232"/>
            <a:ext cx="9144000" cy="610362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9311" y="260648"/>
            <a:ext cx="6094689" cy="1728192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Kolmanskop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město, kde v r. 1908 vznikla „diamantová horečka“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dnes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„město duchů“</a:t>
            </a: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896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600"/>
                            </p:stCondLst>
                            <p:childTnLst>
                              <p:par>
                                <p:cTn id="24" presetID="4" presetClass="entr" presetSubtype="32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1941"/>
            <a:ext cx="9144000" cy="454521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7895"/>
            <a:ext cx="9144000" cy="385010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225"/>
            <a:ext cx="9174967" cy="6881225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79512" y="0"/>
            <a:ext cx="27622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cs-CZ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NAMÍBIE</a:t>
            </a:r>
            <a:endParaRPr lang="cs-CZ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96136" y="260648"/>
            <a:ext cx="3347864" cy="79208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Skeleton Coast</a:t>
            </a: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948"/>
            <a:ext cx="9144000" cy="5143500"/>
          </a:xfrm>
          <a:prstGeom prst="rect">
            <a:avLst/>
          </a:prstGeom>
        </p:spPr>
      </p:pic>
      <p:sp>
        <p:nvSpPr>
          <p:cNvPr id="14" name="Obdélník se zakulaceným rohem na stejné straně 13"/>
          <p:cNvSpPr/>
          <p:nvPr/>
        </p:nvSpPr>
        <p:spPr>
          <a:xfrm>
            <a:off x="259904" y="3041347"/>
            <a:ext cx="936104" cy="360040"/>
          </a:xfrm>
          <a:prstGeom prst="round2Same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Tuleni</a:t>
            </a:r>
            <a:endParaRPr lang="cs-CZ" dirty="0"/>
          </a:p>
        </p:txBody>
      </p:sp>
      <p:sp>
        <p:nvSpPr>
          <p:cNvPr id="15" name="Obdélník se zakulaceným rohem na stejné straně 14"/>
          <p:cNvSpPr/>
          <p:nvPr/>
        </p:nvSpPr>
        <p:spPr>
          <a:xfrm>
            <a:off x="1907704" y="3617404"/>
            <a:ext cx="936104" cy="360040"/>
          </a:xfrm>
          <a:prstGeom prst="round2Same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Tuleni</a:t>
            </a:r>
            <a:endParaRPr lang="cs-CZ" dirty="0"/>
          </a:p>
        </p:txBody>
      </p:sp>
      <p:sp>
        <p:nvSpPr>
          <p:cNvPr id="16" name="Obdélník se zakulaceným rohem na stejné straně 15"/>
          <p:cNvSpPr/>
          <p:nvPr/>
        </p:nvSpPr>
        <p:spPr>
          <a:xfrm>
            <a:off x="3923928" y="3401387"/>
            <a:ext cx="936104" cy="360040"/>
          </a:xfrm>
          <a:prstGeom prst="round2Same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Tuleni</a:t>
            </a:r>
            <a:endParaRPr lang="cs-CZ" dirty="0"/>
          </a:p>
        </p:txBody>
      </p:sp>
      <p:sp>
        <p:nvSpPr>
          <p:cNvPr id="17" name="Obdélník se zakulaceným rohem na stejné straně 16"/>
          <p:cNvSpPr/>
          <p:nvPr/>
        </p:nvSpPr>
        <p:spPr>
          <a:xfrm>
            <a:off x="6516216" y="4437112"/>
            <a:ext cx="936104" cy="360040"/>
          </a:xfrm>
          <a:prstGeom prst="round2Same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Tuleni</a:t>
            </a:r>
            <a:endParaRPr lang="cs-CZ" dirty="0"/>
          </a:p>
        </p:txBody>
      </p:sp>
      <p:sp>
        <p:nvSpPr>
          <p:cNvPr id="18" name="Obdélník se zakulaceným rohem na stejné straně 17"/>
          <p:cNvSpPr/>
          <p:nvPr/>
        </p:nvSpPr>
        <p:spPr>
          <a:xfrm>
            <a:off x="7956376" y="5301208"/>
            <a:ext cx="936104" cy="360040"/>
          </a:xfrm>
          <a:prstGeom prst="round2Same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Tuleni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312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5346"/>
            <a:ext cx="7453062" cy="571401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371"/>
            <a:ext cx="9144000" cy="610606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1940"/>
            <a:ext cx="9144000" cy="51435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" y="987568"/>
            <a:ext cx="9144000" cy="589788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88024" y="188640"/>
            <a:ext cx="4186808" cy="74868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b="1" dirty="0" smtClean="0"/>
              <a:t>N</a:t>
            </a:r>
            <a:r>
              <a:rPr lang="cs-CZ" dirty="0" smtClean="0"/>
              <a:t>árodní </a:t>
            </a:r>
            <a:r>
              <a:rPr lang="cs-CZ" b="1" dirty="0" smtClean="0"/>
              <a:t>P</a:t>
            </a:r>
            <a:r>
              <a:rPr lang="cs-CZ" dirty="0" smtClean="0"/>
              <a:t>ark </a:t>
            </a:r>
            <a:r>
              <a:rPr lang="cs-CZ" b="1" dirty="0" err="1" smtClean="0"/>
              <a:t>Etoša</a:t>
            </a:r>
            <a:endParaRPr lang="cs-CZ" b="1" dirty="0"/>
          </a:p>
        </p:txBody>
      </p:sp>
      <p:sp>
        <p:nvSpPr>
          <p:cNvPr id="4" name="Obdélník 3"/>
          <p:cNvSpPr/>
          <p:nvPr/>
        </p:nvSpPr>
        <p:spPr>
          <a:xfrm>
            <a:off x="179512" y="0"/>
            <a:ext cx="27622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cs-CZ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NAMÍBIE</a:t>
            </a:r>
            <a:endParaRPr lang="cs-CZ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310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79512" y="0"/>
            <a:ext cx="27622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cs-CZ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NAMÍBIE</a:t>
            </a:r>
            <a:endParaRPr lang="cs-CZ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074" name="Picture 2" descr="Der Hoba-Meteorit, das größte natürlich vorkommende Stück Eisen auf der  Erdoberfläche. Er fiel vor etwa 80 Tausend Jahren in Namibia herunter Er  wiegt 60 Tonnen und ist damit der größte Meteorit der">
            <a:hlinkClick r:id="rId2" highlightClick="1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32656"/>
            <a:ext cx="4923832" cy="5830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2564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otswana Maps &amp; Facts | Botswana, Gaborone,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187652"/>
            <a:ext cx="4104456" cy="448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hobe National Park - For an authentic luxury safari Botswa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" y="2049091"/>
            <a:ext cx="9141688" cy="480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9632" y="1113756"/>
            <a:ext cx="6912768" cy="1396752"/>
          </a:xfrm>
        </p:spPr>
        <p:txBody>
          <a:bodyPr/>
          <a:lstStyle/>
          <a:p>
            <a:pPr>
              <a:buFont typeface="Symbol" panose="05050102010706020507" pitchFamily="18" charset="2"/>
              <a:buChar char="à"/>
            </a:pPr>
            <a:r>
              <a:rPr lang="cs-CZ" dirty="0" smtClean="0"/>
              <a:t>Z jedné z nejchudších zemí Afriky se vypracovala v jednu z nejvyspělejších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7668344" y="220481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NP </a:t>
            </a:r>
            <a:r>
              <a:rPr lang="cs-CZ" dirty="0" err="1" smtClean="0">
                <a:solidFill>
                  <a:schemeClr val="bg1"/>
                </a:solidFill>
              </a:rPr>
              <a:t>Chobe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7174" name="Picture 6" descr="Exploring Okavango Delta, Botswana, the place to be in Kalahari Dese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6292"/>
            <a:ext cx="9144000" cy="609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483768" y="5760"/>
            <a:ext cx="433355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cs-CZ" sz="6600" b="1" cap="none" spc="0" dirty="0" smtClean="0">
                <a:ln/>
                <a:solidFill>
                  <a:schemeClr val="accent3"/>
                </a:solidFill>
                <a:effectLst/>
              </a:rPr>
              <a:t>BOTSWANA</a:t>
            </a:r>
            <a:endParaRPr lang="cs-CZ" sz="6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668344" y="623731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Okavango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94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627784" y="66690"/>
            <a:ext cx="422763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ZIMBABWE</a:t>
            </a:r>
            <a:endParaRPr lang="cs-CZ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194" name="Picture 2" descr="Zimbabwe inflation rate soars to 175% | Online Ver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26532"/>
            <a:ext cx="8084472" cy="468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What is hyperinflation and could it happen here? | MoneyWe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5428"/>
            <a:ext cx="9144000" cy="515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33836"/>
            <a:ext cx="8229600" cy="892696"/>
          </a:xfrm>
        </p:spPr>
        <p:txBody>
          <a:bodyPr/>
          <a:lstStyle/>
          <a:p>
            <a:pPr>
              <a:buBlip>
                <a:blip r:embed="rId4"/>
              </a:buBlip>
            </a:pPr>
            <a:r>
              <a:rPr lang="cs-CZ" dirty="0" smtClean="0"/>
              <a:t>Stát s nejvyšší inflací na světě (175% - 740%)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396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2499512" y="5760"/>
            <a:ext cx="430207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cs-CZ" sz="6600" b="1" cap="none" spc="0" dirty="0" smtClean="0">
                <a:ln/>
                <a:solidFill>
                  <a:schemeClr val="accent4">
                    <a:lumMod val="75000"/>
                  </a:schemeClr>
                </a:solidFill>
                <a:effectLst/>
              </a:rPr>
              <a:t>MOSAMBIK</a:t>
            </a:r>
            <a:endParaRPr lang="cs-CZ" sz="6600" b="1" cap="none" spc="0" dirty="0">
              <a:ln/>
              <a:solidFill>
                <a:schemeClr val="accent4">
                  <a:lumMod val="75000"/>
                </a:schemeClr>
              </a:solidFill>
              <a:effectLst/>
            </a:endParaRPr>
          </a:p>
        </p:txBody>
      </p:sp>
      <p:pic>
        <p:nvPicPr>
          <p:cNvPr id="1028" name="Picture 4" descr="Mozambique | Culture, Facts &amp; Travel | - CountryRepor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561372"/>
            <a:ext cx="2985865" cy="229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482" y="947850"/>
            <a:ext cx="8568952" cy="4619500"/>
          </a:xfrm>
        </p:spPr>
        <p:txBody>
          <a:bodyPr>
            <a:normAutofit/>
          </a:bodyPr>
          <a:lstStyle/>
          <a:p>
            <a:pPr>
              <a:buBlip>
                <a:blip r:embed="rId3"/>
              </a:buBlip>
            </a:pPr>
            <a:r>
              <a:rPr lang="cs-CZ" dirty="0" smtClean="0"/>
              <a:t>Jako jedna z posledních afrických zemí získala nezávislost na koloniálním Portugalsku, ale vládu převzali komunisti a začala 15ti letá občanská válka</a:t>
            </a:r>
          </a:p>
          <a:p>
            <a:pPr>
              <a:buBlip>
                <a:blip r:embed="rId3"/>
              </a:buBlip>
            </a:pPr>
            <a:r>
              <a:rPr lang="cs-CZ" dirty="0" smtClean="0"/>
              <a:t>Na severu země chtějí převzít vládu islámští radikálové</a:t>
            </a:r>
          </a:p>
          <a:p>
            <a:pPr>
              <a:buBlip>
                <a:blip r:embed="rId3"/>
              </a:buBlip>
            </a:pPr>
            <a:r>
              <a:rPr lang="cs-CZ" dirty="0" smtClean="0"/>
              <a:t>Jedna z nejchudších zemí Afriky, která nedokáže využít svůj potenciál </a:t>
            </a:r>
            <a:r>
              <a:rPr lang="cs-CZ" sz="2000" dirty="0" smtClean="0"/>
              <a:t>(jenom 40% gramotných)</a:t>
            </a:r>
            <a:endParaRPr lang="cs-CZ" sz="2000" dirty="0"/>
          </a:p>
        </p:txBody>
      </p:sp>
      <p:pic>
        <p:nvPicPr>
          <p:cNvPr id="1026" name="Picture 2" descr="Mozambique National Flag | History &amp; Facts | Flagmaker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704" y="404664"/>
            <a:ext cx="5160509" cy="5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zambique – Destinations | TAP Air Portug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0"/>
            <a:ext cx="9144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ozambique | African Development Bank - Building today, a better Africa  tomorro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981775"/>
            <a:ext cx="9142041" cy="287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ozambique : développement en marche, mais la route est longue •  PopulationData.ne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9055"/>
            <a:ext cx="9144000" cy="2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ozambique Palma terror attack: 'I can't go back' - BBC New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14499"/>
            <a:ext cx="9144001" cy="51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39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85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uiExpand="1" build="p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196</Words>
  <Application>Microsoft Office PowerPoint</Application>
  <PresentationFormat>Předvádění na obrazovce (4:3)</PresentationFormat>
  <Paragraphs>45</Paragraphs>
  <Slides>13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Mgr. Michal Tóth</dc:creator>
  <cp:lastModifiedBy>Mgr. Michal Tóth</cp:lastModifiedBy>
  <cp:revision>31</cp:revision>
  <dcterms:created xsi:type="dcterms:W3CDTF">2022-12-30T19:33:16Z</dcterms:created>
  <dcterms:modified xsi:type="dcterms:W3CDTF">2023-01-02T15:37:41Z</dcterms:modified>
</cp:coreProperties>
</file>