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869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68B5-D362-469E-B9F1-2CEE3506C3E6}" type="datetimeFigureOut">
              <a:rPr lang="cs-CZ" smtClean="0"/>
              <a:t>18.12.2022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6D6EE-FD06-4CC7-9958-8DA1521115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5775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68B5-D362-469E-B9F1-2CEE3506C3E6}" type="datetimeFigureOut">
              <a:rPr lang="cs-CZ" smtClean="0"/>
              <a:t>18.12.2022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6D6EE-FD06-4CC7-9958-8DA1521115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7397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68B5-D362-469E-B9F1-2CEE3506C3E6}" type="datetimeFigureOut">
              <a:rPr lang="cs-CZ" smtClean="0"/>
              <a:t>18.12.2022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6D6EE-FD06-4CC7-9958-8DA1521115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8057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68B5-D362-469E-B9F1-2CEE3506C3E6}" type="datetimeFigureOut">
              <a:rPr lang="cs-CZ" smtClean="0"/>
              <a:t>18.12.2022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6D6EE-FD06-4CC7-9958-8DA1521115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5838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68B5-D362-469E-B9F1-2CEE3506C3E6}" type="datetimeFigureOut">
              <a:rPr lang="cs-CZ" smtClean="0"/>
              <a:t>18.12.2022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6D6EE-FD06-4CC7-9958-8DA1521115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708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68B5-D362-469E-B9F1-2CEE3506C3E6}" type="datetimeFigureOut">
              <a:rPr lang="cs-CZ" smtClean="0"/>
              <a:t>18.12.2022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6D6EE-FD06-4CC7-9958-8DA1521115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1042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68B5-D362-469E-B9F1-2CEE3506C3E6}" type="datetimeFigureOut">
              <a:rPr lang="cs-CZ" smtClean="0"/>
              <a:t>18.12.2022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6D6EE-FD06-4CC7-9958-8DA1521115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563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68B5-D362-469E-B9F1-2CEE3506C3E6}" type="datetimeFigureOut">
              <a:rPr lang="cs-CZ" smtClean="0"/>
              <a:t>18.12.2022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6D6EE-FD06-4CC7-9958-8DA1521115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6913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68B5-D362-469E-B9F1-2CEE3506C3E6}" type="datetimeFigureOut">
              <a:rPr lang="cs-CZ" smtClean="0"/>
              <a:t>18.12.2022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6D6EE-FD06-4CC7-9958-8DA1521115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2777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68B5-D362-469E-B9F1-2CEE3506C3E6}" type="datetimeFigureOut">
              <a:rPr lang="cs-CZ" smtClean="0"/>
              <a:t>18.12.2022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6D6EE-FD06-4CC7-9958-8DA1521115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9832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68B5-D362-469E-B9F1-2CEE3506C3E6}" type="datetimeFigureOut">
              <a:rPr lang="cs-CZ" smtClean="0"/>
              <a:t>18.12.2022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6D6EE-FD06-4CC7-9958-8DA1521115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7180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168B5-D362-469E-B9F1-2CEE3506C3E6}" type="datetimeFigureOut">
              <a:rPr lang="cs-CZ" smtClean="0"/>
              <a:t>18.12.2022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6D6EE-FD06-4CC7-9958-8DA1521115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2812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idnes.cz/zpravy/zahranicni/rwanda-francie-osn-genocida-historie.A190404_100736_zahranicni_luka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ast Africa - Norf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0" r="1872"/>
          <a:stretch/>
        </p:blipFill>
        <p:spPr bwMode="auto">
          <a:xfrm>
            <a:off x="-6952" y="0"/>
            <a:ext cx="9144000" cy="684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47664" y="32731"/>
            <a:ext cx="6696744" cy="2304256"/>
          </a:xfrm>
        </p:spPr>
        <p:txBody>
          <a:bodyPr>
            <a:noAutofit/>
          </a:bodyPr>
          <a:lstStyle/>
          <a:p>
            <a:r>
              <a:rPr lang="cs-CZ" sz="7200" dirty="0" smtClean="0">
                <a:latin typeface="AR DARLING" panose="02000000000000000000" pitchFamily="2" charset="0"/>
              </a:rPr>
              <a:t>VÝCHODNÍ AFRIKA</a:t>
            </a:r>
            <a:endParaRPr lang="cs-CZ" sz="7200" dirty="0">
              <a:latin typeface="AR DARLING" panose="02000000000000000000" pitchFamily="2" charset="0"/>
            </a:endParaRPr>
          </a:p>
        </p:txBody>
      </p:sp>
      <p:sp>
        <p:nvSpPr>
          <p:cNvPr id="4" name="Popisek se šipkou doleva 3"/>
          <p:cNvSpPr/>
          <p:nvPr/>
        </p:nvSpPr>
        <p:spPr>
          <a:xfrm>
            <a:off x="6444208" y="2780928"/>
            <a:ext cx="1224136" cy="432048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918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Somálsko</a:t>
            </a:r>
            <a:endParaRPr lang="cs-CZ" dirty="0"/>
          </a:p>
        </p:txBody>
      </p:sp>
      <p:sp>
        <p:nvSpPr>
          <p:cNvPr id="7" name="Popisek se šipkou doleva 6"/>
          <p:cNvSpPr/>
          <p:nvPr/>
        </p:nvSpPr>
        <p:spPr>
          <a:xfrm>
            <a:off x="5696508" y="2276872"/>
            <a:ext cx="963724" cy="432048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918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Etiopie</a:t>
            </a:r>
            <a:endParaRPr lang="cs-CZ" dirty="0"/>
          </a:p>
        </p:txBody>
      </p:sp>
      <p:sp>
        <p:nvSpPr>
          <p:cNvPr id="8" name="Popisek se šipkou doleva 7"/>
          <p:cNvSpPr/>
          <p:nvPr/>
        </p:nvSpPr>
        <p:spPr>
          <a:xfrm>
            <a:off x="5568076" y="3365376"/>
            <a:ext cx="804124" cy="432048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918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Keňa</a:t>
            </a:r>
            <a:endParaRPr lang="cs-CZ" dirty="0"/>
          </a:p>
        </p:txBody>
      </p:sp>
      <p:sp>
        <p:nvSpPr>
          <p:cNvPr id="9" name="Popisek se šipkou doleva 8"/>
          <p:cNvSpPr/>
          <p:nvPr/>
        </p:nvSpPr>
        <p:spPr>
          <a:xfrm>
            <a:off x="5510924" y="3933056"/>
            <a:ext cx="1149308" cy="432048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918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Tanzánie</a:t>
            </a:r>
            <a:endParaRPr lang="cs-CZ" dirty="0"/>
          </a:p>
        </p:txBody>
      </p:sp>
      <p:sp>
        <p:nvSpPr>
          <p:cNvPr id="5" name="Popisek se šipkou doprava 4"/>
          <p:cNvSpPr/>
          <p:nvPr/>
        </p:nvSpPr>
        <p:spPr>
          <a:xfrm>
            <a:off x="3851920" y="2300888"/>
            <a:ext cx="1008112" cy="576064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13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Jižní Súdán</a:t>
            </a:r>
            <a:endParaRPr lang="cs-CZ" dirty="0"/>
          </a:p>
        </p:txBody>
      </p:sp>
      <p:sp>
        <p:nvSpPr>
          <p:cNvPr id="11" name="Popisek se šipkou doprava 10"/>
          <p:cNvSpPr/>
          <p:nvPr/>
        </p:nvSpPr>
        <p:spPr>
          <a:xfrm>
            <a:off x="3851920" y="3078880"/>
            <a:ext cx="1102840" cy="43204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13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Uganda</a:t>
            </a:r>
            <a:endParaRPr lang="cs-CZ" dirty="0"/>
          </a:p>
        </p:txBody>
      </p:sp>
      <p:sp>
        <p:nvSpPr>
          <p:cNvPr id="12" name="Popisek se šipkou doprava 11"/>
          <p:cNvSpPr/>
          <p:nvPr/>
        </p:nvSpPr>
        <p:spPr>
          <a:xfrm>
            <a:off x="3563888" y="3509392"/>
            <a:ext cx="1172520" cy="288032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13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Rwanda</a:t>
            </a:r>
            <a:endParaRPr lang="cs-CZ" dirty="0"/>
          </a:p>
        </p:txBody>
      </p:sp>
      <p:sp>
        <p:nvSpPr>
          <p:cNvPr id="13" name="Popisek se šipkou doprava 12"/>
          <p:cNvSpPr/>
          <p:nvPr/>
        </p:nvSpPr>
        <p:spPr>
          <a:xfrm rot="20526660">
            <a:off x="3669048" y="3806668"/>
            <a:ext cx="1162324" cy="288032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13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Burundi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3249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7" grpId="0" build="p" animBg="1"/>
      <p:bldP spid="8" grpId="0" build="p" animBg="1"/>
      <p:bldP spid="9" grpId="0" build="p" animBg="1"/>
      <p:bldP spid="5" grpId="0" build="p" animBg="1"/>
      <p:bldP spid="11" grpId="0" build="p" animBg="1"/>
      <p:bldP spid="12" grpId="0" build="p" animBg="1"/>
      <p:bldP spid="1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The Kenyan Flower Industry on the Path to Sustainability - betterve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6042"/>
            <a:ext cx="3275856" cy="191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Kenya Maps &amp; Facts - World Atl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379" y="1817440"/>
            <a:ext cx="4596573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616"/>
            <a:ext cx="8229600" cy="1143000"/>
          </a:xfrm>
        </p:spPr>
        <p:txBody>
          <a:bodyPr/>
          <a:lstStyle/>
          <a:p>
            <a:r>
              <a:rPr lang="cs-CZ" dirty="0" smtClean="0">
                <a:latin typeface="Arial Black" panose="020B0A04020102020204" pitchFamily="34" charset="0"/>
              </a:rPr>
              <a:t>Keňa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836712"/>
            <a:ext cx="6984776" cy="4525963"/>
          </a:xfrm>
        </p:spPr>
        <p:txBody>
          <a:bodyPr/>
          <a:lstStyle/>
          <a:p>
            <a:pPr lvl="0">
              <a:spcAft>
                <a:spcPts val="1200"/>
              </a:spcAft>
            </a:pPr>
            <a:r>
              <a:rPr lang="cs-CZ" dirty="0"/>
              <a:t>Po Seychelách je to země s největším podílem příjmů z cestovního ruchu v Africe (národní parky, safari, </a:t>
            </a:r>
            <a:r>
              <a:rPr lang="cs-CZ" dirty="0" smtClean="0"/>
              <a:t>přímořská </a:t>
            </a:r>
            <a:r>
              <a:rPr lang="cs-CZ" dirty="0"/>
              <a:t>střediska</a:t>
            </a:r>
            <a:r>
              <a:rPr lang="cs-CZ" dirty="0" smtClean="0"/>
              <a:t>)</a:t>
            </a:r>
          </a:p>
          <a:p>
            <a:pPr lvl="0">
              <a:spcAft>
                <a:spcPts val="1200"/>
              </a:spcAft>
            </a:pPr>
            <a:r>
              <a:rPr lang="cs-CZ" dirty="0" err="1" smtClean="0"/>
              <a:t>Hl.m</a:t>
            </a:r>
            <a:r>
              <a:rPr lang="cs-CZ" dirty="0" smtClean="0"/>
              <a:t>.: </a:t>
            </a:r>
            <a:r>
              <a:rPr lang="cs-CZ" b="1" dirty="0" smtClean="0"/>
              <a:t>Nairobi</a:t>
            </a:r>
          </a:p>
          <a:p>
            <a:pPr lvl="0">
              <a:spcAft>
                <a:spcPts val="1200"/>
              </a:spcAft>
            </a:pPr>
            <a:r>
              <a:rPr lang="cs-CZ" dirty="0" smtClean="0"/>
              <a:t>Pěstuje se </a:t>
            </a:r>
            <a:r>
              <a:rPr lang="cs-CZ" b="1" dirty="0" smtClean="0"/>
              <a:t>káva</a:t>
            </a:r>
            <a:r>
              <a:rPr lang="cs-CZ" dirty="0" smtClean="0"/>
              <a:t>, </a:t>
            </a:r>
            <a:r>
              <a:rPr lang="cs-CZ" b="1" dirty="0" smtClean="0"/>
              <a:t>čaj</a:t>
            </a:r>
            <a:r>
              <a:rPr lang="cs-CZ" dirty="0" smtClean="0"/>
              <a:t>, </a:t>
            </a:r>
            <a:r>
              <a:rPr lang="cs-CZ" b="1" dirty="0" smtClean="0"/>
              <a:t>sisal</a:t>
            </a:r>
          </a:p>
          <a:p>
            <a:pPr lvl="0"/>
            <a:r>
              <a:rPr lang="cs-CZ" dirty="0" smtClean="0"/>
              <a:t>Je 4. největší exportér </a:t>
            </a:r>
            <a:r>
              <a:rPr lang="cs-CZ" b="1" dirty="0" smtClean="0"/>
              <a:t>květin</a:t>
            </a:r>
            <a:r>
              <a:rPr lang="cs-CZ" dirty="0" smtClean="0"/>
              <a:t> na světě</a:t>
            </a:r>
            <a:endParaRPr lang="cs-CZ" dirty="0"/>
          </a:p>
          <a:p>
            <a:endParaRPr lang="cs-CZ" dirty="0"/>
          </a:p>
        </p:txBody>
      </p:sp>
      <p:pic>
        <p:nvPicPr>
          <p:cNvPr id="9220" name="Picture 4" descr="Flag Kenya Animated Flag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4925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793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cs-CZ" dirty="0" err="1" smtClean="0">
                <a:latin typeface="AR DARLING" panose="02000000000000000000" pitchFamily="2" charset="0"/>
              </a:rPr>
              <a:t>Tanzánie</a:t>
            </a:r>
            <a:endParaRPr lang="cs-CZ" dirty="0">
              <a:latin typeface="AR DARLING" panose="02000000000000000000" pitchFamily="2" charset="0"/>
            </a:endParaRPr>
          </a:p>
        </p:txBody>
      </p:sp>
      <p:pic>
        <p:nvPicPr>
          <p:cNvPr id="11266" name="Picture 2" descr="Tanzania | Culture, Religion, Population, Language, &amp; People | Britanni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366034"/>
            <a:ext cx="4121378" cy="449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08" y="867600"/>
            <a:ext cx="5832648" cy="3744416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cs-CZ" dirty="0" smtClean="0"/>
              <a:t>vznikla z </a:t>
            </a:r>
            <a:r>
              <a:rPr lang="cs-CZ" b="1" dirty="0" smtClean="0"/>
              <a:t>Tang</a:t>
            </a:r>
            <a:r>
              <a:rPr lang="cs-CZ" dirty="0" smtClean="0"/>
              <a:t>aniky + </a:t>
            </a:r>
            <a:r>
              <a:rPr lang="cs-CZ" b="1" dirty="0" smtClean="0"/>
              <a:t>Zan</a:t>
            </a:r>
            <a:r>
              <a:rPr lang="cs-CZ" dirty="0" smtClean="0"/>
              <a:t>zibaru</a:t>
            </a:r>
          </a:p>
          <a:p>
            <a:pPr>
              <a:spcAft>
                <a:spcPts val="1200"/>
              </a:spcAft>
            </a:pPr>
            <a:r>
              <a:rPr lang="cs-CZ" dirty="0" smtClean="0"/>
              <a:t>Největší pěstitel čaje Rooibos</a:t>
            </a:r>
          </a:p>
          <a:p>
            <a:pPr>
              <a:spcAft>
                <a:spcPts val="1200"/>
              </a:spcAft>
            </a:pPr>
            <a:r>
              <a:rPr lang="cs-CZ" dirty="0" smtClean="0"/>
              <a:t>Cestovní ruch (Safari, Národní Parky)</a:t>
            </a:r>
          </a:p>
          <a:p>
            <a:pPr>
              <a:spcAft>
                <a:spcPts val="1200"/>
              </a:spcAft>
            </a:pPr>
            <a:r>
              <a:rPr lang="cs-CZ" dirty="0" smtClean="0"/>
              <a:t>Ostrov Zanzibar je největším pěstitelem </a:t>
            </a:r>
            <a:r>
              <a:rPr lang="cs-CZ" b="1" dirty="0" smtClean="0"/>
              <a:t>hřebíčků</a:t>
            </a:r>
            <a:endParaRPr lang="cs-CZ" b="1" dirty="0"/>
          </a:p>
        </p:txBody>
      </p:sp>
      <p:pic>
        <p:nvPicPr>
          <p:cNvPr id="11268" name="Picture 4" descr="File:Animated-Flag-Tanzania.gif - Wikimedia Common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956" y="39410"/>
            <a:ext cx="264795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Počasí Zanzibar | Kam a Kdy jet do Zanzibar? Podnebí a Klim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03575"/>
            <a:ext cx="3347863" cy="255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řebíček – koření i přírodní lék | Magazin.BiOOO.c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303575"/>
            <a:ext cx="1728192" cy="121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Teekanne Rooibos Caramel bylinný čaj, 20 ks | dm.c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67491"/>
            <a:ext cx="1907704" cy="119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847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4048"/>
            <a:ext cx="8229600" cy="812664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AR DARLING" panose="02000000000000000000" pitchFamily="2" charset="0"/>
              </a:rPr>
              <a:t>Rwanda</a:t>
            </a:r>
            <a:endParaRPr lang="cs-CZ" dirty="0">
              <a:latin typeface="AR DARLING" panose="02000000000000000000" pitchFamily="2" charset="0"/>
            </a:endParaRPr>
          </a:p>
        </p:txBody>
      </p:sp>
      <p:pic>
        <p:nvPicPr>
          <p:cNvPr id="10242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2" t="6323" r="22577" b="7905"/>
          <a:stretch/>
        </p:blipFill>
        <p:spPr bwMode="auto">
          <a:xfrm>
            <a:off x="1259632" y="764704"/>
            <a:ext cx="6780152" cy="58822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117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" y="63085"/>
            <a:ext cx="5190376" cy="6788067"/>
          </a:xfrm>
        </p:spPr>
      </p:pic>
      <p:sp>
        <p:nvSpPr>
          <p:cNvPr id="9" name="Obdélník s odříznutým rohem na stejné straně 8"/>
          <p:cNvSpPr/>
          <p:nvPr/>
        </p:nvSpPr>
        <p:spPr>
          <a:xfrm>
            <a:off x="1547664" y="4869160"/>
            <a:ext cx="1548172" cy="360040"/>
          </a:xfrm>
          <a:prstGeom prst="snip2Same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Kilimandžáro</a:t>
            </a:r>
            <a:endParaRPr lang="cs-CZ" dirty="0"/>
          </a:p>
        </p:txBody>
      </p:sp>
      <p:sp>
        <p:nvSpPr>
          <p:cNvPr id="8" name="Ovál 7"/>
          <p:cNvSpPr/>
          <p:nvPr/>
        </p:nvSpPr>
        <p:spPr>
          <a:xfrm>
            <a:off x="666576" y="4221088"/>
            <a:ext cx="1541848" cy="5040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Serengeti</a:t>
            </a:r>
            <a:endParaRPr lang="cs-CZ" dirty="0"/>
          </a:p>
        </p:txBody>
      </p:sp>
      <p:sp>
        <p:nvSpPr>
          <p:cNvPr id="11" name="Ovál 10"/>
          <p:cNvSpPr/>
          <p:nvPr/>
        </p:nvSpPr>
        <p:spPr>
          <a:xfrm>
            <a:off x="1943232" y="4315936"/>
            <a:ext cx="1854992" cy="5040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Ngorongoro</a:t>
            </a:r>
            <a:endParaRPr lang="cs-CZ" dirty="0"/>
          </a:p>
        </p:txBody>
      </p:sp>
      <p:sp>
        <p:nvSpPr>
          <p:cNvPr id="12" name="Ovál 11"/>
          <p:cNvSpPr/>
          <p:nvPr/>
        </p:nvSpPr>
        <p:spPr>
          <a:xfrm>
            <a:off x="4456" y="4617132"/>
            <a:ext cx="1324240" cy="5040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Virunga</a:t>
            </a:r>
            <a:endParaRPr lang="cs-CZ" dirty="0"/>
          </a:p>
        </p:txBody>
      </p:sp>
      <p:pic>
        <p:nvPicPr>
          <p:cNvPr id="1026" name="Picture 2" descr="Danakil Depression Ethiopia – All you need to know – Travel Wis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479" y="5375"/>
            <a:ext cx="6355521" cy="423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plan your Danakil Depression tour - Against the Compa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479" y="5375"/>
            <a:ext cx="6355521" cy="423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thiopia's Danakil Depress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479" y="5374"/>
            <a:ext cx="6350953" cy="442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completely different world - The Danakil Depression, Ethiopia (46°c at  8am in the morning!) : r/trave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90" y="0"/>
            <a:ext cx="9142230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s odříznutým rohem na stejné straně 6"/>
          <p:cNvSpPr/>
          <p:nvPr/>
        </p:nvSpPr>
        <p:spPr>
          <a:xfrm>
            <a:off x="2411760" y="1340768"/>
            <a:ext cx="1368152" cy="648072"/>
          </a:xfrm>
          <a:prstGeom prst="snip2Same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Danakilská</a:t>
            </a:r>
            <a:r>
              <a:rPr lang="cs-CZ" dirty="0" smtClean="0"/>
              <a:t> proláklina</a:t>
            </a:r>
            <a:endParaRPr lang="cs-CZ" dirty="0"/>
          </a:p>
        </p:txBody>
      </p:sp>
      <p:sp>
        <p:nvSpPr>
          <p:cNvPr id="2" name="Vývojový diagram: porovnání 1"/>
          <p:cNvSpPr/>
          <p:nvPr/>
        </p:nvSpPr>
        <p:spPr>
          <a:xfrm>
            <a:off x="7884368" y="213776"/>
            <a:ext cx="1080120" cy="776128"/>
          </a:xfrm>
          <a:prstGeom prst="flowChartCol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>
                <a:solidFill>
                  <a:schemeClr val="tx1"/>
                </a:solidFill>
              </a:rPr>
              <a:t>8:00</a:t>
            </a:r>
          </a:p>
          <a:p>
            <a:pPr algn="ctr"/>
            <a:endParaRPr lang="cs-CZ" sz="1400" dirty="0">
              <a:solidFill>
                <a:schemeClr val="tx1"/>
              </a:solidFill>
            </a:endParaRPr>
          </a:p>
          <a:p>
            <a:pPr algn="ctr"/>
            <a:r>
              <a:rPr lang="cs-CZ" sz="1400" dirty="0" smtClean="0">
                <a:solidFill>
                  <a:schemeClr val="tx1"/>
                </a:solidFill>
              </a:rPr>
              <a:t>46°C</a:t>
            </a:r>
            <a:endParaRPr lang="cs-CZ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840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" y="63085"/>
            <a:ext cx="5190376" cy="6788067"/>
          </a:xfrm>
        </p:spPr>
      </p:pic>
      <p:sp>
        <p:nvSpPr>
          <p:cNvPr id="8" name="Ovál 7"/>
          <p:cNvSpPr/>
          <p:nvPr/>
        </p:nvSpPr>
        <p:spPr>
          <a:xfrm>
            <a:off x="666576" y="4221088"/>
            <a:ext cx="1541848" cy="5040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Serengeti</a:t>
            </a:r>
            <a:endParaRPr lang="cs-CZ" dirty="0"/>
          </a:p>
        </p:txBody>
      </p:sp>
      <p:sp>
        <p:nvSpPr>
          <p:cNvPr id="11" name="Ovál 10"/>
          <p:cNvSpPr/>
          <p:nvPr/>
        </p:nvSpPr>
        <p:spPr>
          <a:xfrm>
            <a:off x="1943232" y="4315936"/>
            <a:ext cx="1854992" cy="5040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Ngorongoro</a:t>
            </a:r>
            <a:endParaRPr lang="cs-CZ" dirty="0"/>
          </a:p>
        </p:txBody>
      </p:sp>
      <p:sp>
        <p:nvSpPr>
          <p:cNvPr id="12" name="Ovál 11"/>
          <p:cNvSpPr/>
          <p:nvPr/>
        </p:nvSpPr>
        <p:spPr>
          <a:xfrm>
            <a:off x="4456" y="4617132"/>
            <a:ext cx="1324240" cy="5040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Virunga</a:t>
            </a:r>
            <a:endParaRPr lang="cs-CZ" dirty="0"/>
          </a:p>
        </p:txBody>
      </p:sp>
      <p:sp>
        <p:nvSpPr>
          <p:cNvPr id="7" name="Obdélník s odříznutým rohem na stejné straně 6"/>
          <p:cNvSpPr/>
          <p:nvPr/>
        </p:nvSpPr>
        <p:spPr>
          <a:xfrm>
            <a:off x="2411760" y="1340768"/>
            <a:ext cx="1368152" cy="648072"/>
          </a:xfrm>
          <a:prstGeom prst="snip2Same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Danakilská</a:t>
            </a:r>
            <a:r>
              <a:rPr lang="cs-CZ" dirty="0" smtClean="0"/>
              <a:t> proláklina</a:t>
            </a:r>
            <a:endParaRPr lang="cs-CZ" dirty="0"/>
          </a:p>
        </p:txBody>
      </p:sp>
      <p:pic>
        <p:nvPicPr>
          <p:cNvPr id="2050" name="Picture 2" descr="Visit Mount Kilimanjaro on a trip to Tanzania | Audley Trav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51" y="1966560"/>
            <a:ext cx="6822250" cy="488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ýstup na Kilimandžáro - zkušenosti a praktické informa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906" y="2060848"/>
            <a:ext cx="7219625" cy="481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ilimandžáro – Wikiped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907" y="1454893"/>
            <a:ext cx="7219624" cy="541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ÝŠLAP NA MT. KILIMANJARO – KAROLINA MACKOV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637" y="1340768"/>
            <a:ext cx="7347364" cy="551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erial view of the dwindling ice on the summit of Mount Kilimanjaro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91" y="2708921"/>
            <a:ext cx="9159291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s odříznutým rohem na stejné straně 8"/>
          <p:cNvSpPr/>
          <p:nvPr/>
        </p:nvSpPr>
        <p:spPr>
          <a:xfrm>
            <a:off x="1547664" y="4869160"/>
            <a:ext cx="1548172" cy="360040"/>
          </a:xfrm>
          <a:prstGeom prst="snip2Same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Kilimandžáro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4329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9" grpId="4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" y="63085"/>
            <a:ext cx="5190376" cy="6788067"/>
          </a:xfrm>
        </p:spPr>
      </p:pic>
      <p:sp>
        <p:nvSpPr>
          <p:cNvPr id="8" name="Ovál 7"/>
          <p:cNvSpPr/>
          <p:nvPr/>
        </p:nvSpPr>
        <p:spPr>
          <a:xfrm>
            <a:off x="666576" y="4221088"/>
            <a:ext cx="1541848" cy="5040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Serengeti</a:t>
            </a:r>
            <a:endParaRPr lang="cs-CZ" dirty="0"/>
          </a:p>
        </p:txBody>
      </p:sp>
      <p:sp>
        <p:nvSpPr>
          <p:cNvPr id="12" name="Ovál 11"/>
          <p:cNvSpPr/>
          <p:nvPr/>
        </p:nvSpPr>
        <p:spPr>
          <a:xfrm>
            <a:off x="4456" y="4617132"/>
            <a:ext cx="1324240" cy="5040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Virunga</a:t>
            </a:r>
            <a:endParaRPr lang="cs-CZ" dirty="0"/>
          </a:p>
        </p:txBody>
      </p:sp>
      <p:sp>
        <p:nvSpPr>
          <p:cNvPr id="7" name="Obdélník s odříznutým rohem na stejné straně 6"/>
          <p:cNvSpPr/>
          <p:nvPr/>
        </p:nvSpPr>
        <p:spPr>
          <a:xfrm>
            <a:off x="2411760" y="1340768"/>
            <a:ext cx="1368152" cy="648072"/>
          </a:xfrm>
          <a:prstGeom prst="snip2Same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Danakilská</a:t>
            </a:r>
            <a:r>
              <a:rPr lang="cs-CZ" dirty="0" smtClean="0"/>
              <a:t> proláklina</a:t>
            </a:r>
            <a:endParaRPr lang="cs-CZ" dirty="0"/>
          </a:p>
        </p:txBody>
      </p:sp>
      <p:sp>
        <p:nvSpPr>
          <p:cNvPr id="9" name="Obdélník s odříznutým rohem na stejné straně 8"/>
          <p:cNvSpPr/>
          <p:nvPr/>
        </p:nvSpPr>
        <p:spPr>
          <a:xfrm>
            <a:off x="1547664" y="4869160"/>
            <a:ext cx="1548172" cy="360040"/>
          </a:xfrm>
          <a:prstGeom prst="snip2Same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Kilimandžáro</a:t>
            </a:r>
            <a:endParaRPr lang="cs-CZ" dirty="0"/>
          </a:p>
        </p:txBody>
      </p:sp>
      <p:pic>
        <p:nvPicPr>
          <p:cNvPr id="3074" name="Picture 2" descr="Safari v kráteru Ngorongoro - nejlepší ceny od místní 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40"/>
            <a:ext cx="3528392" cy="352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gorongoro crater - Tanzania Tour Destinations , tanzania destin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89327"/>
            <a:ext cx="9144000" cy="478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gorongoro Crater - Gibb's Farm | A Sanctuary for the Sens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75175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Ngorongoro crater park fees | Entrance fees to Ngorongoro Cra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190"/>
            <a:ext cx="9160478" cy="610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Ngorongoro Crater (Ngorongoro Conservation Area) - All You Need to Know  BEFORE You 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" y="764970"/>
            <a:ext cx="9139545" cy="609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ál 10"/>
          <p:cNvSpPr/>
          <p:nvPr/>
        </p:nvSpPr>
        <p:spPr>
          <a:xfrm>
            <a:off x="1943232" y="4315936"/>
            <a:ext cx="1854992" cy="5040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Ngorongoro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003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" y="63085"/>
            <a:ext cx="5190376" cy="6788067"/>
          </a:xfrm>
        </p:spPr>
      </p:pic>
      <p:sp>
        <p:nvSpPr>
          <p:cNvPr id="12" name="Ovál 11"/>
          <p:cNvSpPr/>
          <p:nvPr/>
        </p:nvSpPr>
        <p:spPr>
          <a:xfrm>
            <a:off x="4456" y="4617132"/>
            <a:ext cx="1324240" cy="5040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Virunga</a:t>
            </a:r>
            <a:endParaRPr lang="cs-CZ" dirty="0"/>
          </a:p>
        </p:txBody>
      </p:sp>
      <p:sp>
        <p:nvSpPr>
          <p:cNvPr id="7" name="Obdélník s odříznutým rohem na stejné straně 6"/>
          <p:cNvSpPr/>
          <p:nvPr/>
        </p:nvSpPr>
        <p:spPr>
          <a:xfrm>
            <a:off x="2411760" y="1340768"/>
            <a:ext cx="1368152" cy="648072"/>
          </a:xfrm>
          <a:prstGeom prst="snip2Same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Danakilská</a:t>
            </a:r>
            <a:r>
              <a:rPr lang="cs-CZ" dirty="0" smtClean="0"/>
              <a:t> proláklina</a:t>
            </a:r>
            <a:endParaRPr lang="cs-CZ" dirty="0"/>
          </a:p>
        </p:txBody>
      </p:sp>
      <p:sp>
        <p:nvSpPr>
          <p:cNvPr id="9" name="Obdélník s odříznutým rohem na stejné straně 8"/>
          <p:cNvSpPr/>
          <p:nvPr/>
        </p:nvSpPr>
        <p:spPr>
          <a:xfrm>
            <a:off x="1547664" y="4869160"/>
            <a:ext cx="1548172" cy="360040"/>
          </a:xfrm>
          <a:prstGeom prst="snip2Same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Kilimandžáro</a:t>
            </a:r>
            <a:endParaRPr lang="cs-CZ" dirty="0"/>
          </a:p>
        </p:txBody>
      </p:sp>
      <p:sp>
        <p:nvSpPr>
          <p:cNvPr id="11" name="Ovál 10"/>
          <p:cNvSpPr/>
          <p:nvPr/>
        </p:nvSpPr>
        <p:spPr>
          <a:xfrm>
            <a:off x="1943232" y="4315936"/>
            <a:ext cx="1854992" cy="5040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Ngorongoro</a:t>
            </a:r>
            <a:endParaRPr lang="cs-CZ" dirty="0"/>
          </a:p>
        </p:txBody>
      </p:sp>
      <p:pic>
        <p:nvPicPr>
          <p:cNvPr id="4098" name="Picture 2" descr="NP Serengeti – nekorunovaný král afrických parků | Blog Invia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962" y="1587425"/>
            <a:ext cx="7905750" cy="526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očasí Národní park Serengeti: Kdy jet do národního parku Serengeti? -  Podnebí a Klima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962" y="1576942"/>
            <a:ext cx="7921587" cy="528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P Serengeti – nekorunovaný král afrických parků | Blog Invia.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880" y="1621737"/>
            <a:ext cx="7905750" cy="526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ál 7"/>
          <p:cNvSpPr/>
          <p:nvPr/>
        </p:nvSpPr>
        <p:spPr>
          <a:xfrm>
            <a:off x="666576" y="4221088"/>
            <a:ext cx="1541848" cy="5040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Serengeti</a:t>
            </a:r>
            <a:endParaRPr lang="cs-CZ" dirty="0"/>
          </a:p>
        </p:txBody>
      </p:sp>
      <p:pic>
        <p:nvPicPr>
          <p:cNvPr id="4104" name="Picture 8" descr="Serengeti National Park — - Tanzania Touris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" y="-1"/>
            <a:ext cx="6057887" cy="685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009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" y="26328"/>
            <a:ext cx="5190376" cy="6788067"/>
          </a:xfrm>
        </p:spPr>
      </p:pic>
      <p:sp>
        <p:nvSpPr>
          <p:cNvPr id="7" name="Obdélník s odříznutým rohem na stejné straně 6"/>
          <p:cNvSpPr/>
          <p:nvPr/>
        </p:nvSpPr>
        <p:spPr>
          <a:xfrm>
            <a:off x="2411760" y="1340768"/>
            <a:ext cx="1368152" cy="648072"/>
          </a:xfrm>
          <a:prstGeom prst="snip2Same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Danakilská</a:t>
            </a:r>
            <a:r>
              <a:rPr lang="cs-CZ" dirty="0" smtClean="0"/>
              <a:t> proláklina</a:t>
            </a:r>
            <a:endParaRPr lang="cs-CZ" dirty="0"/>
          </a:p>
        </p:txBody>
      </p:sp>
      <p:sp>
        <p:nvSpPr>
          <p:cNvPr id="9" name="Obdélník s odříznutým rohem na stejné straně 8"/>
          <p:cNvSpPr/>
          <p:nvPr/>
        </p:nvSpPr>
        <p:spPr>
          <a:xfrm>
            <a:off x="1547664" y="4869160"/>
            <a:ext cx="1548172" cy="360040"/>
          </a:xfrm>
          <a:prstGeom prst="snip2Same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Kilimandžáro</a:t>
            </a:r>
            <a:endParaRPr lang="cs-CZ" dirty="0"/>
          </a:p>
        </p:txBody>
      </p:sp>
      <p:sp>
        <p:nvSpPr>
          <p:cNvPr id="11" name="Ovál 10"/>
          <p:cNvSpPr/>
          <p:nvPr/>
        </p:nvSpPr>
        <p:spPr>
          <a:xfrm>
            <a:off x="1943232" y="4315936"/>
            <a:ext cx="1854992" cy="5040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Ngorongoro</a:t>
            </a:r>
            <a:endParaRPr lang="cs-CZ" dirty="0"/>
          </a:p>
        </p:txBody>
      </p:sp>
      <p:sp>
        <p:nvSpPr>
          <p:cNvPr id="8" name="Ovál 7"/>
          <p:cNvSpPr/>
          <p:nvPr/>
        </p:nvSpPr>
        <p:spPr>
          <a:xfrm>
            <a:off x="666576" y="4221088"/>
            <a:ext cx="1541848" cy="5040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Serengeti</a:t>
            </a:r>
            <a:endParaRPr lang="cs-CZ" dirty="0"/>
          </a:p>
        </p:txBody>
      </p:sp>
      <p:pic>
        <p:nvPicPr>
          <p:cNvPr id="5122" name="Picture 2" descr="Virunga je opět bezpečná, turisté se mohou vrátit ke gorilám v mlze -  iDNES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" y="1716651"/>
            <a:ext cx="9132688" cy="513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irunga National Park, Eastern Democratic Republic of Congo, July 2007 –  Visa pour l'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" y="1753647"/>
            <a:ext cx="9139544" cy="509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ál 11"/>
          <p:cNvSpPr/>
          <p:nvPr/>
        </p:nvSpPr>
        <p:spPr>
          <a:xfrm>
            <a:off x="4456" y="4617132"/>
            <a:ext cx="1324240" cy="5040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Virunga</a:t>
            </a:r>
            <a:endParaRPr lang="cs-CZ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9" t="7698" r="23607" b="159"/>
          <a:stretch/>
        </p:blipFill>
        <p:spPr bwMode="auto">
          <a:xfrm>
            <a:off x="2051720" y="37912"/>
            <a:ext cx="7114008" cy="681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Virunga | Official Website |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" y="1695087"/>
            <a:ext cx="9159024" cy="515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631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Coffee Beans - Ethiopian coffee Arabica Selection - illy Sho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081" y="1916832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2236" y="116632"/>
            <a:ext cx="8229600" cy="1143000"/>
          </a:xfrm>
        </p:spPr>
        <p:txBody>
          <a:bodyPr/>
          <a:lstStyle/>
          <a:p>
            <a:r>
              <a:rPr lang="cs-CZ" dirty="0" smtClean="0">
                <a:latin typeface="AR DARLING" panose="02000000000000000000" pitchFamily="2" charset="0"/>
              </a:rPr>
              <a:t>Etiopie</a:t>
            </a:r>
            <a:endParaRPr lang="cs-CZ" dirty="0">
              <a:latin typeface="AR DARLING" panose="02000000000000000000" pitchFamily="2" charset="0"/>
            </a:endParaRPr>
          </a:p>
        </p:txBody>
      </p:sp>
      <p:pic>
        <p:nvPicPr>
          <p:cNvPr id="6146" name="Picture 2" descr="Mapa oblasti Eti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9116814" cy="32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ile:Animated-Flag-Ethiopia.gif - Wikimedia Comm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1275"/>
            <a:ext cx="264795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offee regions: Ethiopia - Blog Coffeedesk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4" y="2348880"/>
            <a:ext cx="326436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Pilgrimage Tour - Marynat Ethiopia Tou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295" y="1904240"/>
            <a:ext cx="3850705" cy="23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24744"/>
            <a:ext cx="8229600" cy="1900808"/>
          </a:xfrm>
        </p:spPr>
        <p:txBody>
          <a:bodyPr/>
          <a:lstStyle/>
          <a:p>
            <a:pPr lvl="0"/>
            <a:r>
              <a:rPr lang="cs-CZ" dirty="0" smtClean="0"/>
              <a:t>Hl. město: </a:t>
            </a:r>
            <a:r>
              <a:rPr lang="cs-CZ" b="1" dirty="0" smtClean="0"/>
              <a:t>Addis Abeba</a:t>
            </a:r>
          </a:p>
          <a:p>
            <a:pPr lvl="0"/>
            <a:r>
              <a:rPr lang="cs-CZ" dirty="0" smtClean="0"/>
              <a:t>Největší </a:t>
            </a:r>
            <a:r>
              <a:rPr lang="cs-CZ" dirty="0"/>
              <a:t>a nejstarší křesťanská země v Africe</a:t>
            </a:r>
          </a:p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Pravlast kávy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658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2236" y="116632"/>
            <a:ext cx="8229600" cy="1143000"/>
          </a:xfrm>
        </p:spPr>
        <p:txBody>
          <a:bodyPr/>
          <a:lstStyle/>
          <a:p>
            <a:r>
              <a:rPr lang="cs-CZ" dirty="0" smtClean="0">
                <a:latin typeface="AR DARLING" panose="02000000000000000000" pitchFamily="2" charset="0"/>
              </a:rPr>
              <a:t>Jižní Súdán</a:t>
            </a:r>
            <a:endParaRPr lang="cs-CZ" dirty="0">
              <a:latin typeface="AR DARLING" panose="02000000000000000000" pitchFamily="2" charset="0"/>
            </a:endParaRPr>
          </a:p>
        </p:txBody>
      </p:sp>
      <p:pic>
        <p:nvPicPr>
          <p:cNvPr id="7170" name="Picture 2" descr="Mapa oblasti Jižní Súd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4" y="3645025"/>
            <a:ext cx="9116816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outh Sudan Flag GIF - South Sudan Flag Waving - Discover &amp; Share GIF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60648"/>
            <a:ext cx="1816296" cy="9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Genesis of the South Sudan conflic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88840"/>
            <a:ext cx="396844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8812" y="1124744"/>
            <a:ext cx="8229600" cy="190080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cs-CZ" dirty="0" smtClean="0"/>
              <a:t>Oddělil se od muslimského Súdánu po dlouhotrvající občanské válce</a:t>
            </a:r>
          </a:p>
          <a:p>
            <a:pPr lvl="0"/>
            <a:r>
              <a:rPr lang="cs-CZ" dirty="0" smtClean="0"/>
              <a:t>Jedna z nejchudších zemí Afriky – má ložiska ropy, ale…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9547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dirty="0" smtClean="0">
                <a:latin typeface="AR DARLING" panose="02000000000000000000" pitchFamily="2" charset="0"/>
              </a:rPr>
              <a:t>Somálsko vs. </a:t>
            </a:r>
            <a:r>
              <a:rPr lang="cs-CZ" dirty="0" err="1" smtClean="0">
                <a:latin typeface="AR DARLING" panose="02000000000000000000" pitchFamily="2" charset="0"/>
              </a:rPr>
              <a:t>Somálíjsko</a:t>
            </a:r>
            <a:endParaRPr lang="cs-CZ" dirty="0">
              <a:latin typeface="AR DARLING" panose="02000000000000000000" pitchFamily="2" charset="0"/>
            </a:endParaRPr>
          </a:p>
        </p:txBody>
      </p:sp>
      <p:pic>
        <p:nvPicPr>
          <p:cNvPr id="8196" name="Picture 4" descr="Somaliland, an unrecognised state, is winning friends abroad | The Econom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36712"/>
            <a:ext cx="5791200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052736"/>
            <a:ext cx="3672408" cy="5328592"/>
          </a:xfrm>
        </p:spPr>
        <p:txBody>
          <a:bodyPr>
            <a:normAutofit lnSpcReduction="10000"/>
          </a:bodyPr>
          <a:lstStyle/>
          <a:p>
            <a:pPr lvl="0"/>
            <a:r>
              <a:rPr lang="cs-CZ" dirty="0"/>
              <a:t>Země s nejhoršími životními podmínkami v </a:t>
            </a:r>
            <a:r>
              <a:rPr lang="cs-CZ" dirty="0" smtClean="0"/>
              <a:t>Africe</a:t>
            </a:r>
          </a:p>
          <a:p>
            <a:pPr lvl="0"/>
            <a:r>
              <a:rPr lang="cs-CZ" dirty="0" smtClean="0"/>
              <a:t>2</a:t>
            </a:r>
            <a:r>
              <a:rPr lang="cs-CZ" dirty="0"/>
              <a:t>. nejchudší na světě </a:t>
            </a:r>
            <a:endParaRPr lang="cs-CZ" dirty="0" smtClean="0"/>
          </a:p>
          <a:p>
            <a:pPr lvl="0"/>
            <a:r>
              <a:rPr lang="cs-CZ" dirty="0" err="1" smtClean="0"/>
              <a:t>Somálíjsko</a:t>
            </a:r>
            <a:r>
              <a:rPr lang="cs-CZ" dirty="0" smtClean="0"/>
              <a:t> neuznává žádný stát (vláda klanů)</a:t>
            </a:r>
          </a:p>
          <a:p>
            <a:pPr lvl="0"/>
            <a:r>
              <a:rPr lang="cs-CZ" dirty="0" smtClean="0"/>
              <a:t>Hovězí dobytek, myrha a kadidlo</a:t>
            </a:r>
            <a:endParaRPr lang="cs-CZ" dirty="0"/>
          </a:p>
          <a:p>
            <a:endParaRPr lang="cs-CZ" dirty="0"/>
          </a:p>
        </p:txBody>
      </p:sp>
      <p:pic>
        <p:nvPicPr>
          <p:cNvPr id="8198" name="Picture 6" descr="File:Animated-Flag-Somalia.gif - Wikipedi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412504"/>
            <a:ext cx="1700829" cy="111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Somaliland Flag GIF - Somaliland Flag Nation - Discover &amp; Share GIF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801" y="1772816"/>
            <a:ext cx="1520587" cy="80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929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120</Words>
  <Application>Microsoft Office PowerPoint</Application>
  <PresentationFormat>Předvádění na obrazovce (4:3)</PresentationFormat>
  <Paragraphs>60</Paragraphs>
  <Slides>12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Motiv systému Office</vt:lpstr>
      <vt:lpstr>VÝCHODNÍ AFRIKA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Etiopie</vt:lpstr>
      <vt:lpstr>Jižní Súdán</vt:lpstr>
      <vt:lpstr>Somálsko vs. Somálíjsko</vt:lpstr>
      <vt:lpstr>Keňa</vt:lpstr>
      <vt:lpstr>Tanzánie</vt:lpstr>
      <vt:lpstr>Rwanda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VÝCHODNÍ AFRIKA</dc:title>
  <dc:creator>Mgr. Michal Tóth</dc:creator>
  <cp:lastModifiedBy>Mgr. Michal Tóth</cp:lastModifiedBy>
  <cp:revision>19</cp:revision>
  <dcterms:created xsi:type="dcterms:W3CDTF">2022-12-18T15:06:37Z</dcterms:created>
  <dcterms:modified xsi:type="dcterms:W3CDTF">2022-12-18T21:31:01Z</dcterms:modified>
</cp:coreProperties>
</file>