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4" r:id="rId14"/>
    <p:sldId id="267" r:id="rId15"/>
    <p:sldId id="273" r:id="rId16"/>
    <p:sldId id="268" r:id="rId17"/>
    <p:sldId id="269" r:id="rId18"/>
    <p:sldId id="270" r:id="rId19"/>
    <p:sldId id="271" r:id="rId2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73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7CE0C-1AFA-4613-962E-3CD450867554}" type="datetimeFigureOut">
              <a:rPr lang="sk-SK" smtClean="0"/>
              <a:t>14. 10. 2025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8C7BC-54F7-4A5A-9452-AC7DB5E61A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012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7CE0C-1AFA-4613-962E-3CD450867554}" type="datetimeFigureOut">
              <a:rPr lang="sk-SK" smtClean="0"/>
              <a:t>14. 10. 2025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8C7BC-54F7-4A5A-9452-AC7DB5E61A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2194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7CE0C-1AFA-4613-962E-3CD450867554}" type="datetimeFigureOut">
              <a:rPr lang="sk-SK" smtClean="0"/>
              <a:t>14. 10. 2025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8C7BC-54F7-4A5A-9452-AC7DB5E61A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509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7CE0C-1AFA-4613-962E-3CD450867554}" type="datetimeFigureOut">
              <a:rPr lang="sk-SK" smtClean="0"/>
              <a:t>14. 10. 2025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8C7BC-54F7-4A5A-9452-AC7DB5E61A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9674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7CE0C-1AFA-4613-962E-3CD450867554}" type="datetimeFigureOut">
              <a:rPr lang="sk-SK" smtClean="0"/>
              <a:t>14. 10. 2025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8C7BC-54F7-4A5A-9452-AC7DB5E61A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5846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7CE0C-1AFA-4613-962E-3CD450867554}" type="datetimeFigureOut">
              <a:rPr lang="sk-SK" smtClean="0"/>
              <a:t>14. 10. 2025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8C7BC-54F7-4A5A-9452-AC7DB5E61A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449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7CE0C-1AFA-4613-962E-3CD450867554}" type="datetimeFigureOut">
              <a:rPr lang="sk-SK" smtClean="0"/>
              <a:t>14. 10. 2025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8C7BC-54F7-4A5A-9452-AC7DB5E61A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18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7CE0C-1AFA-4613-962E-3CD450867554}" type="datetimeFigureOut">
              <a:rPr lang="sk-SK" smtClean="0"/>
              <a:t>14. 10. 2025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8C7BC-54F7-4A5A-9452-AC7DB5E61A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620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7CE0C-1AFA-4613-962E-3CD450867554}" type="datetimeFigureOut">
              <a:rPr lang="sk-SK" smtClean="0"/>
              <a:t>14. 10. 2025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8C7BC-54F7-4A5A-9452-AC7DB5E61A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854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7CE0C-1AFA-4613-962E-3CD450867554}" type="datetimeFigureOut">
              <a:rPr lang="sk-SK" smtClean="0"/>
              <a:t>14. 10. 2025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8C7BC-54F7-4A5A-9452-AC7DB5E61A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149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7CE0C-1AFA-4613-962E-3CD450867554}" type="datetimeFigureOut">
              <a:rPr lang="sk-SK" smtClean="0"/>
              <a:t>14. 10. 2025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8C7BC-54F7-4A5A-9452-AC7DB5E61A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4633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7CE0C-1AFA-4613-962E-3CD450867554}" type="datetimeFigureOut">
              <a:rPr lang="sk-SK" smtClean="0"/>
              <a:t>14. 10. 2025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8C7BC-54F7-4A5A-9452-AC7DB5E61A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8732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olarviews.com/huge/misc/solarsyste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" t="1915" r="5100" b="6190"/>
          <a:stretch/>
        </p:blipFill>
        <p:spPr bwMode="auto">
          <a:xfrm>
            <a:off x="-1" y="3306146"/>
            <a:ext cx="913391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0755" y="332656"/>
            <a:ext cx="7772400" cy="1470025"/>
          </a:xfrm>
        </p:spPr>
        <p:txBody>
          <a:bodyPr/>
          <a:lstStyle/>
          <a:p>
            <a:r>
              <a:rPr lang="sk-SK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SOLAR SYSTEM</a:t>
            </a:r>
            <a:endParaRPr lang="sk-SK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66555" y="1700808"/>
            <a:ext cx="6400800" cy="1752600"/>
          </a:xfrm>
        </p:spPr>
        <p:txBody>
          <a:bodyPr/>
          <a:lstStyle/>
          <a:p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SLUNEČNÍ SOUSTAVA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12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94" y="819509"/>
            <a:ext cx="9144000" cy="6038491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08720"/>
            <a:ext cx="9013102" cy="5832648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Planeta s největšími prstenci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Prstence vznikli před 400 mil. lety, když se 250 km ledový měsíc zatoulal moc blízko a rozprskl se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největší planeta </a:t>
            </a: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(95-krát těžší než Země)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Nejmenší hustota ze všech planet </a:t>
            </a: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(méně než voda)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Nejvíc zploštělá planeta </a:t>
            </a:r>
            <a:r>
              <a:rPr lang="cs-CZ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(přes póly má o desetinu menší průměr)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trvá 10 hodin 39 minut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 nejvíc měsíců –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274,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největším je Titan               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(2. největší v </a:t>
            </a:r>
            <a:r>
              <a:rPr lang="cs-CZ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Slun.s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prší tam metan)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to poslední planeta pozorovatelná volným okem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278"/>
            <a:ext cx="8229600" cy="809232"/>
          </a:xfrm>
        </p:spPr>
        <p:txBody>
          <a:bodyPr/>
          <a:lstStyle/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Saturn</a:t>
            </a:r>
            <a:endParaRPr lang="sk-SK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83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-18256"/>
            <a:ext cx="6876256" cy="6876256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507288" cy="5544616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Valící se planeta – otáčí se kolem své osy na boku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Slunce oběhne jednou za  84 let, to znamená, že jeho severní pól směřuje 42 ke Slunci a pak je na něm zase 42 let tma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Stejným způsobem se valí i jeho měsíce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Důvod proč tomu tak je, je záhadou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4-krát větší než Země, den trvá 17 hodin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Objevil ho William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Herschel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ze své zahrady v Anglii v roce 1781</a:t>
            </a: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277"/>
            <a:ext cx="8229600" cy="898443"/>
          </a:xfrm>
        </p:spPr>
        <p:txBody>
          <a:bodyPr/>
          <a:lstStyle/>
          <a:p>
            <a:r>
              <a:rPr lang="cs-CZ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Uran</a:t>
            </a:r>
            <a:endParaRPr lang="sk-SK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8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72" y="0"/>
            <a:ext cx="3032027" cy="267531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499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Neptun</a:t>
            </a:r>
            <a:endParaRPr lang="sk-SK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700808"/>
            <a:ext cx="8856984" cy="5040560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Nejmenší z plynných obrů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Kromě Země je to další modrá planeta – barvu způsobuje metan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Vanou na něm nejrychlejší větry ve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Slun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soust. – až 2000 km/h 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(rychleji než zvuk)</a:t>
            </a:r>
          </a:p>
          <a:p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Zatím ho navštívila pouze jediná sonda –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Voyager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  <a:p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to nejvzdálenější planeta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Slun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s. </a:t>
            </a: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(světlu to trvá ze Slunce 4 hodiny než dorazí k Neptunu) </a:t>
            </a:r>
          </a:p>
          <a:p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 předpovězen matematicky – kvůli vychylování dráhy Uranu, ale podobným způsobem se vychyluje i on – existuje tedy ještě nějaká další velká planeta, kterou jsme zatím neobjevili?</a:t>
            </a:r>
            <a:endParaRPr lang="sk-SK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639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8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Planeta X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6309320"/>
          </a:xfrm>
        </p:spPr>
        <p:txBody>
          <a:bodyPr>
            <a:normAutofit fontScale="40000" lnSpcReduction="20000"/>
          </a:bodyPr>
          <a:lstStyle/>
          <a:p>
            <a:r>
              <a:rPr lang="sk-SK" sz="4500" dirty="0" err="1"/>
              <a:t>Konstantin</a:t>
            </a:r>
            <a:r>
              <a:rPr lang="sk-SK" sz="4500" dirty="0"/>
              <a:t> </a:t>
            </a:r>
            <a:r>
              <a:rPr lang="sk-SK" sz="4500" dirty="0" err="1"/>
              <a:t>Batygin</a:t>
            </a:r>
            <a:r>
              <a:rPr lang="sk-SK" sz="4500" dirty="0"/>
              <a:t>, </a:t>
            </a:r>
            <a:r>
              <a:rPr lang="sk-SK" sz="4500" dirty="0" err="1"/>
              <a:t>který</a:t>
            </a:r>
            <a:r>
              <a:rPr lang="sk-SK" sz="4500" dirty="0"/>
              <a:t> </a:t>
            </a:r>
            <a:r>
              <a:rPr lang="sk-SK" sz="4500" dirty="0" err="1"/>
              <a:t>objevil</a:t>
            </a:r>
            <a:r>
              <a:rPr lang="sk-SK" sz="4500" dirty="0"/>
              <a:t> </a:t>
            </a:r>
            <a:r>
              <a:rPr lang="sk-SK" sz="4500" dirty="0" err="1"/>
              <a:t>devátou</a:t>
            </a:r>
            <a:r>
              <a:rPr lang="sk-SK" sz="4500" dirty="0"/>
              <a:t> </a:t>
            </a:r>
            <a:r>
              <a:rPr lang="sk-SK" sz="4500" dirty="0" err="1"/>
              <a:t>planetu</a:t>
            </a:r>
            <a:r>
              <a:rPr lang="sk-SK" sz="4500" dirty="0"/>
              <a:t>, </a:t>
            </a:r>
            <a:r>
              <a:rPr lang="sk-SK" sz="4500" dirty="0" err="1"/>
              <a:t>jejíž</a:t>
            </a:r>
            <a:r>
              <a:rPr lang="sk-SK" sz="4500" dirty="0"/>
              <a:t> </a:t>
            </a:r>
            <a:r>
              <a:rPr lang="sk-SK" sz="4500" dirty="0" err="1"/>
              <a:t>vzdálenost</a:t>
            </a:r>
            <a:r>
              <a:rPr lang="sk-SK" sz="4500" dirty="0"/>
              <a:t> od </a:t>
            </a:r>
            <a:r>
              <a:rPr lang="sk-SK" sz="4500" dirty="0" err="1"/>
              <a:t>Slunce</a:t>
            </a:r>
            <a:r>
              <a:rPr lang="sk-SK" sz="4500" dirty="0"/>
              <a:t> je 274krát </a:t>
            </a:r>
            <a:r>
              <a:rPr lang="sk-SK" sz="4500" dirty="0" err="1"/>
              <a:t>větší</a:t>
            </a:r>
            <a:r>
              <a:rPr lang="sk-SK" sz="4500" dirty="0"/>
              <a:t> než </a:t>
            </a:r>
            <a:r>
              <a:rPr lang="sk-SK" sz="4500" dirty="0" err="1"/>
              <a:t>vzdálenost</a:t>
            </a:r>
            <a:r>
              <a:rPr lang="sk-SK" sz="4500" dirty="0"/>
              <a:t> </a:t>
            </a:r>
            <a:r>
              <a:rPr lang="sk-SK" sz="4500" dirty="0" err="1"/>
              <a:t>Země</a:t>
            </a:r>
            <a:r>
              <a:rPr lang="sk-SK" sz="4500" dirty="0"/>
              <a:t>, má za to, že je poslední </a:t>
            </a:r>
            <a:r>
              <a:rPr lang="sk-SK" sz="4500" dirty="0" err="1"/>
              <a:t>skutečnou</a:t>
            </a:r>
            <a:r>
              <a:rPr lang="sk-SK" sz="4500" dirty="0"/>
              <a:t> </a:t>
            </a:r>
            <a:r>
              <a:rPr lang="sk-SK" sz="4500" dirty="0" err="1"/>
              <a:t>planetou</a:t>
            </a:r>
            <a:r>
              <a:rPr lang="sk-SK" sz="4500" dirty="0"/>
              <a:t> </a:t>
            </a:r>
            <a:r>
              <a:rPr lang="sk-SK" sz="4500" dirty="0" err="1"/>
              <a:t>Sluneční</a:t>
            </a:r>
            <a:r>
              <a:rPr lang="sk-SK" sz="4500" dirty="0"/>
              <a:t> </a:t>
            </a:r>
            <a:r>
              <a:rPr lang="sk-SK" sz="4500" dirty="0" err="1"/>
              <a:t>soustavy</a:t>
            </a:r>
            <a:r>
              <a:rPr lang="sk-SK" sz="4500" dirty="0"/>
              <a:t>, oznámila </a:t>
            </a:r>
            <a:r>
              <a:rPr lang="sk-SK" sz="4500" dirty="0" err="1"/>
              <a:t>tisková</a:t>
            </a:r>
            <a:r>
              <a:rPr lang="sk-SK" sz="4500" dirty="0"/>
              <a:t> služba Kalifornského technologického ústavu.</a:t>
            </a:r>
          </a:p>
          <a:p>
            <a:r>
              <a:rPr lang="sk-SK" sz="4500" dirty="0"/>
              <a:t>Včera večer oznámil ruský </a:t>
            </a:r>
            <a:r>
              <a:rPr lang="sk-SK" sz="4500" dirty="0" err="1"/>
              <a:t>astronom</a:t>
            </a:r>
            <a:r>
              <a:rPr lang="sk-SK" sz="4500" dirty="0"/>
              <a:t> </a:t>
            </a:r>
            <a:r>
              <a:rPr lang="sk-SK" sz="4500" dirty="0" err="1"/>
              <a:t>Konstantin</a:t>
            </a:r>
            <a:r>
              <a:rPr lang="sk-SK" sz="4500" dirty="0"/>
              <a:t> </a:t>
            </a:r>
            <a:r>
              <a:rPr lang="sk-SK" sz="4500" dirty="0" err="1"/>
              <a:t>Batygin</a:t>
            </a:r>
            <a:r>
              <a:rPr lang="sk-SK" sz="4500" dirty="0"/>
              <a:t> a jeho americký kolega Michael </a:t>
            </a:r>
            <a:r>
              <a:rPr lang="sk-SK" sz="4500" dirty="0" err="1"/>
              <a:t>Brown</a:t>
            </a:r>
            <a:r>
              <a:rPr lang="sk-SK" sz="4500" dirty="0"/>
              <a:t>, že </a:t>
            </a:r>
            <a:r>
              <a:rPr lang="sk-SK" sz="4500" dirty="0" err="1"/>
              <a:t>se</a:t>
            </a:r>
            <a:r>
              <a:rPr lang="sk-SK" sz="4500" dirty="0"/>
              <a:t> </a:t>
            </a:r>
            <a:r>
              <a:rPr lang="sk-SK" sz="4500" dirty="0" err="1"/>
              <a:t>jim</a:t>
            </a:r>
            <a:r>
              <a:rPr lang="sk-SK" sz="4500" dirty="0"/>
              <a:t> </a:t>
            </a:r>
            <a:r>
              <a:rPr lang="sk-SK" sz="4500" dirty="0" err="1"/>
              <a:t>podařilo</a:t>
            </a:r>
            <a:r>
              <a:rPr lang="sk-SK" sz="4500" dirty="0"/>
              <a:t> </a:t>
            </a:r>
            <a:r>
              <a:rPr lang="sk-SK" sz="4500" dirty="0" err="1"/>
              <a:t>vyčíslit</a:t>
            </a:r>
            <a:r>
              <a:rPr lang="sk-SK" sz="4500" dirty="0"/>
              <a:t> polohu záhadné „</a:t>
            </a:r>
            <a:r>
              <a:rPr lang="sk-SK" sz="4500" dirty="0" err="1"/>
              <a:t>planety</a:t>
            </a:r>
            <a:r>
              <a:rPr lang="sk-SK" sz="4500" dirty="0"/>
              <a:t> X", </a:t>
            </a:r>
            <a:r>
              <a:rPr lang="sk-SK" sz="4500" dirty="0" err="1"/>
              <a:t>deváté</a:t>
            </a:r>
            <a:r>
              <a:rPr lang="sk-SK" sz="4500" dirty="0"/>
              <a:t> nebo </a:t>
            </a:r>
            <a:r>
              <a:rPr lang="sk-SK" sz="4500" dirty="0" err="1"/>
              <a:t>desáté</a:t>
            </a:r>
            <a:r>
              <a:rPr lang="sk-SK" sz="4500" dirty="0"/>
              <a:t>, </a:t>
            </a:r>
            <a:r>
              <a:rPr lang="sk-SK" sz="4500" dirty="0" err="1"/>
              <a:t>jestliže</a:t>
            </a:r>
            <a:r>
              <a:rPr lang="sk-SK" sz="4500" dirty="0"/>
              <a:t> </a:t>
            </a:r>
            <a:r>
              <a:rPr lang="sk-SK" sz="4500" dirty="0" err="1"/>
              <a:t>počítáme</a:t>
            </a:r>
            <a:r>
              <a:rPr lang="sk-SK" sz="4500" dirty="0"/>
              <a:t> i Pluto, </a:t>
            </a:r>
            <a:r>
              <a:rPr lang="sk-SK" sz="4500" dirty="0" err="1"/>
              <a:t>planety</a:t>
            </a:r>
            <a:r>
              <a:rPr lang="sk-SK" sz="4500" dirty="0"/>
              <a:t> </a:t>
            </a:r>
            <a:r>
              <a:rPr lang="sk-SK" sz="4500" dirty="0" err="1"/>
              <a:t>Sluneční</a:t>
            </a:r>
            <a:r>
              <a:rPr lang="sk-SK" sz="4500" dirty="0"/>
              <a:t> </a:t>
            </a:r>
            <a:r>
              <a:rPr lang="sk-SK" sz="4500" dirty="0" err="1"/>
              <a:t>soustavy</a:t>
            </a:r>
            <a:r>
              <a:rPr lang="sk-SK" sz="4500" dirty="0"/>
              <a:t>, </a:t>
            </a:r>
            <a:r>
              <a:rPr lang="sk-SK" sz="4500" dirty="0" err="1"/>
              <a:t>vzdálené</a:t>
            </a:r>
            <a:r>
              <a:rPr lang="sk-SK" sz="4500" dirty="0"/>
              <a:t> od </a:t>
            </a:r>
            <a:r>
              <a:rPr lang="sk-SK" sz="4500" dirty="0" err="1"/>
              <a:t>Slunce</a:t>
            </a:r>
            <a:r>
              <a:rPr lang="sk-SK" sz="4500" dirty="0"/>
              <a:t> 41 miliardu </a:t>
            </a:r>
            <a:r>
              <a:rPr lang="sk-SK" sz="4500" dirty="0" err="1"/>
              <a:t>kilometrů</a:t>
            </a:r>
            <a:r>
              <a:rPr lang="sk-SK" sz="4500" dirty="0"/>
              <a:t>, </a:t>
            </a:r>
            <a:r>
              <a:rPr lang="sk-SK" sz="4500" dirty="0" err="1"/>
              <a:t>jejíž</a:t>
            </a:r>
            <a:r>
              <a:rPr lang="sk-SK" sz="4500" dirty="0"/>
              <a:t> hmota je </a:t>
            </a:r>
            <a:r>
              <a:rPr lang="sk-SK" sz="4500" dirty="0" err="1"/>
              <a:t>desetkrát</a:t>
            </a:r>
            <a:r>
              <a:rPr lang="sk-SK" sz="4500" dirty="0"/>
              <a:t> </a:t>
            </a:r>
            <a:r>
              <a:rPr lang="sk-SK" sz="4500" dirty="0" err="1"/>
              <a:t>větší</a:t>
            </a:r>
            <a:r>
              <a:rPr lang="sk-SK" sz="4500" dirty="0"/>
              <a:t> než hmota </a:t>
            </a:r>
            <a:r>
              <a:rPr lang="sk-SK" sz="4500" dirty="0" err="1"/>
              <a:t>Země</a:t>
            </a:r>
            <a:r>
              <a:rPr lang="sk-SK" sz="4500" dirty="0"/>
              <a:t>.</a:t>
            </a:r>
          </a:p>
          <a:p>
            <a:r>
              <a:rPr lang="sk-SK" sz="4500" dirty="0"/>
              <a:t>„</a:t>
            </a:r>
            <a:r>
              <a:rPr lang="sk-SK" sz="4500" dirty="0" err="1"/>
              <a:t>Přestože</a:t>
            </a:r>
            <a:r>
              <a:rPr lang="sk-SK" sz="4500" dirty="0"/>
              <a:t> od samého </a:t>
            </a:r>
            <a:r>
              <a:rPr lang="sk-SK" sz="4500" dirty="0" err="1"/>
              <a:t>začátku</a:t>
            </a:r>
            <a:r>
              <a:rPr lang="sk-SK" sz="4500" dirty="0"/>
              <a:t> </a:t>
            </a:r>
            <a:r>
              <a:rPr lang="sk-SK" sz="4500" dirty="0" err="1"/>
              <a:t>byl</a:t>
            </a:r>
            <a:r>
              <a:rPr lang="sk-SK" sz="4500" dirty="0"/>
              <a:t> náš </a:t>
            </a:r>
            <a:r>
              <a:rPr lang="sk-SK" sz="4500" dirty="0" err="1"/>
              <a:t>přístup</a:t>
            </a:r>
            <a:r>
              <a:rPr lang="sk-SK" sz="4500" dirty="0"/>
              <a:t> k </a:t>
            </a:r>
            <a:r>
              <a:rPr lang="sk-SK" sz="4500" dirty="0" err="1"/>
              <a:t>narážkám</a:t>
            </a:r>
            <a:r>
              <a:rPr lang="sk-SK" sz="4500" dirty="0"/>
              <a:t> na </a:t>
            </a:r>
            <a:r>
              <a:rPr lang="sk-SK" sz="4500" dirty="0" err="1"/>
              <a:t>existenci</a:t>
            </a:r>
            <a:r>
              <a:rPr lang="sk-SK" sz="4500" dirty="0"/>
              <a:t> </a:t>
            </a:r>
            <a:r>
              <a:rPr lang="sk-SK" sz="4500" dirty="0" err="1"/>
              <a:t>ještě</a:t>
            </a:r>
            <a:r>
              <a:rPr lang="sk-SK" sz="4500" dirty="0"/>
              <a:t> </a:t>
            </a:r>
            <a:r>
              <a:rPr lang="sk-SK" sz="4500" dirty="0" err="1"/>
              <a:t>jedné</a:t>
            </a:r>
            <a:r>
              <a:rPr lang="sk-SK" sz="4500" dirty="0"/>
              <a:t> </a:t>
            </a:r>
            <a:r>
              <a:rPr lang="sk-SK" sz="4500" dirty="0" err="1"/>
              <a:t>planety</a:t>
            </a:r>
            <a:r>
              <a:rPr lang="sk-SK" sz="4500" dirty="0"/>
              <a:t> v </a:t>
            </a:r>
            <a:r>
              <a:rPr lang="sk-SK" sz="4500" dirty="0" err="1"/>
              <a:t>Kuiperově</a:t>
            </a:r>
            <a:r>
              <a:rPr lang="sk-SK" sz="4500" dirty="0"/>
              <a:t> pásu </a:t>
            </a:r>
            <a:r>
              <a:rPr lang="sk-SK" sz="4500" dirty="0" err="1"/>
              <a:t>dost</a:t>
            </a:r>
            <a:r>
              <a:rPr lang="sk-SK" sz="4500" dirty="0"/>
              <a:t> skeptický, v </a:t>
            </a:r>
            <a:r>
              <a:rPr lang="sk-SK" sz="4500" dirty="0" err="1"/>
              <a:t>průzkumu</a:t>
            </a:r>
            <a:r>
              <a:rPr lang="sk-SK" sz="4500" dirty="0"/>
              <a:t> </a:t>
            </a:r>
            <a:r>
              <a:rPr lang="sk-SK" sz="4500" dirty="0" err="1"/>
              <a:t>její</a:t>
            </a:r>
            <a:r>
              <a:rPr lang="sk-SK" sz="4500" dirty="0"/>
              <a:t> </a:t>
            </a:r>
            <a:r>
              <a:rPr lang="sk-SK" sz="4500" dirty="0" err="1"/>
              <a:t>předpokládané</a:t>
            </a:r>
            <a:r>
              <a:rPr lang="sk-SK" sz="4500" dirty="0"/>
              <a:t> dráhy </a:t>
            </a:r>
            <a:r>
              <a:rPr lang="sk-SK" sz="4500" dirty="0" err="1"/>
              <a:t>jsme</a:t>
            </a:r>
            <a:r>
              <a:rPr lang="sk-SK" sz="4500" dirty="0"/>
              <a:t> </a:t>
            </a:r>
            <a:r>
              <a:rPr lang="sk-SK" sz="4500" dirty="0" err="1"/>
              <a:t>přece</a:t>
            </a:r>
            <a:r>
              <a:rPr lang="sk-SK" sz="4500" dirty="0"/>
              <a:t> jen pokračovali. Po </a:t>
            </a:r>
            <a:r>
              <a:rPr lang="sk-SK" sz="4500" dirty="0" err="1"/>
              <a:t>nějakém</a:t>
            </a:r>
            <a:r>
              <a:rPr lang="sk-SK" sz="4500" dirty="0"/>
              <a:t> čase </a:t>
            </a:r>
            <a:r>
              <a:rPr lang="sk-SK" sz="4500" dirty="0" err="1"/>
              <a:t>jsme</a:t>
            </a:r>
            <a:r>
              <a:rPr lang="sk-SK" sz="4500" dirty="0"/>
              <a:t> </a:t>
            </a:r>
            <a:r>
              <a:rPr lang="sk-SK" sz="4500" dirty="0" err="1"/>
              <a:t>získávali</a:t>
            </a:r>
            <a:r>
              <a:rPr lang="sk-SK" sz="4500" dirty="0"/>
              <a:t> stále </a:t>
            </a:r>
            <a:r>
              <a:rPr lang="sk-SK" sz="4500" dirty="0" err="1"/>
              <a:t>větší</a:t>
            </a:r>
            <a:r>
              <a:rPr lang="sk-SK" sz="4500" dirty="0"/>
              <a:t> </a:t>
            </a:r>
            <a:r>
              <a:rPr lang="sk-SK" sz="4500" dirty="0" err="1"/>
              <a:t>jistotu</a:t>
            </a:r>
            <a:r>
              <a:rPr lang="sk-SK" sz="4500" dirty="0"/>
              <a:t>, že </a:t>
            </a:r>
            <a:r>
              <a:rPr lang="sk-SK" sz="4500" dirty="0" err="1"/>
              <a:t>tahle</a:t>
            </a:r>
            <a:r>
              <a:rPr lang="sk-SK" sz="4500" dirty="0"/>
              <a:t> </a:t>
            </a:r>
            <a:r>
              <a:rPr lang="sk-SK" sz="4500" dirty="0" err="1"/>
              <a:t>planeta</a:t>
            </a:r>
            <a:r>
              <a:rPr lang="sk-SK" sz="4500" dirty="0"/>
              <a:t> </a:t>
            </a:r>
            <a:r>
              <a:rPr lang="sk-SK" sz="4500" dirty="0" err="1"/>
              <a:t>skutečně</a:t>
            </a:r>
            <a:r>
              <a:rPr lang="sk-SK" sz="4500" dirty="0"/>
              <a:t> existuje. </a:t>
            </a:r>
            <a:r>
              <a:rPr lang="sk-SK" sz="4500" dirty="0" err="1"/>
              <a:t>Poprvé</a:t>
            </a:r>
            <a:r>
              <a:rPr lang="sk-SK" sz="4500" dirty="0"/>
              <a:t> za </a:t>
            </a:r>
            <a:r>
              <a:rPr lang="sk-SK" sz="4500" dirty="0" err="1"/>
              <a:t>posledních</a:t>
            </a:r>
            <a:r>
              <a:rPr lang="sk-SK" sz="4500" dirty="0"/>
              <a:t> 150 let </a:t>
            </a:r>
            <a:r>
              <a:rPr lang="sk-SK" sz="4500" dirty="0" err="1"/>
              <a:t>jsme</a:t>
            </a:r>
            <a:r>
              <a:rPr lang="sk-SK" sz="4500" dirty="0"/>
              <a:t> získali </a:t>
            </a:r>
            <a:r>
              <a:rPr lang="sk-SK" sz="4500" dirty="0" err="1"/>
              <a:t>reálné</a:t>
            </a:r>
            <a:r>
              <a:rPr lang="sk-SK" sz="4500" dirty="0"/>
              <a:t> </a:t>
            </a:r>
            <a:r>
              <a:rPr lang="sk-SK" sz="4500" dirty="0" err="1"/>
              <a:t>důkazy</a:t>
            </a:r>
            <a:r>
              <a:rPr lang="sk-SK" sz="4500" dirty="0"/>
              <a:t> toho, že </a:t>
            </a:r>
            <a:r>
              <a:rPr lang="sk-SK" sz="4500" dirty="0" err="1"/>
              <a:t>jsme</a:t>
            </a:r>
            <a:r>
              <a:rPr lang="sk-SK" sz="4500" dirty="0"/>
              <a:t> </a:t>
            </a:r>
            <a:r>
              <a:rPr lang="sk-SK" sz="4500" dirty="0" err="1"/>
              <a:t>zcela</a:t>
            </a:r>
            <a:r>
              <a:rPr lang="sk-SK" sz="4500" dirty="0"/>
              <a:t> </a:t>
            </a:r>
            <a:r>
              <a:rPr lang="sk-SK" sz="4500" dirty="0" err="1"/>
              <a:t>uzavřeli</a:t>
            </a:r>
            <a:r>
              <a:rPr lang="sk-SK" sz="4500" dirty="0"/>
              <a:t> „</a:t>
            </a:r>
            <a:r>
              <a:rPr lang="sk-SK" sz="4500" dirty="0" err="1"/>
              <a:t>sčítání</a:t>
            </a:r>
            <a:r>
              <a:rPr lang="sk-SK" sz="4500" dirty="0"/>
              <a:t>" </a:t>
            </a:r>
            <a:r>
              <a:rPr lang="sk-SK" sz="4500" dirty="0" err="1"/>
              <a:t>planet</a:t>
            </a:r>
            <a:r>
              <a:rPr lang="sk-SK" sz="4500" dirty="0"/>
              <a:t> </a:t>
            </a:r>
            <a:r>
              <a:rPr lang="sk-SK" sz="4500" dirty="0" err="1"/>
              <a:t>Sluneční</a:t>
            </a:r>
            <a:r>
              <a:rPr lang="sk-SK" sz="4500" dirty="0"/>
              <a:t> </a:t>
            </a:r>
            <a:r>
              <a:rPr lang="sk-SK" sz="4500" dirty="0" err="1"/>
              <a:t>soustavy</a:t>
            </a:r>
            <a:r>
              <a:rPr lang="sk-SK" sz="4500" dirty="0"/>
              <a:t>", </a:t>
            </a:r>
            <a:r>
              <a:rPr lang="sk-SK" sz="4500" dirty="0" err="1"/>
              <a:t>prohlásil</a:t>
            </a:r>
            <a:r>
              <a:rPr lang="sk-SK" sz="4500" dirty="0"/>
              <a:t> </a:t>
            </a:r>
            <a:r>
              <a:rPr lang="sk-SK" sz="4500" dirty="0" err="1"/>
              <a:t>Batygin</a:t>
            </a:r>
            <a:r>
              <a:rPr lang="sk-SK" sz="4500" dirty="0"/>
              <a:t>, </a:t>
            </a:r>
            <a:r>
              <a:rPr lang="sk-SK" sz="4500" dirty="0" err="1"/>
              <a:t>jehož</a:t>
            </a:r>
            <a:r>
              <a:rPr lang="sk-SK" sz="4500" dirty="0"/>
              <a:t> slova </a:t>
            </a:r>
            <a:r>
              <a:rPr lang="sk-SK" sz="4500" dirty="0" err="1"/>
              <a:t>uvádí</a:t>
            </a:r>
            <a:r>
              <a:rPr lang="sk-SK" sz="4500" dirty="0"/>
              <a:t> </a:t>
            </a:r>
            <a:r>
              <a:rPr lang="sk-SK" sz="4500" dirty="0" err="1"/>
              <a:t>tisková</a:t>
            </a:r>
            <a:r>
              <a:rPr lang="sk-SK" sz="4500" dirty="0"/>
              <a:t> služba.</a:t>
            </a:r>
          </a:p>
          <a:p>
            <a:r>
              <a:rPr lang="sk-SK" sz="4500" dirty="0"/>
              <a:t>Tento </a:t>
            </a:r>
            <a:r>
              <a:rPr lang="sk-SK" sz="4500" dirty="0" err="1"/>
              <a:t>objev</a:t>
            </a:r>
            <a:r>
              <a:rPr lang="sk-SK" sz="4500" dirty="0"/>
              <a:t> </a:t>
            </a:r>
            <a:r>
              <a:rPr lang="sk-SK" sz="4500" dirty="0" err="1"/>
              <a:t>se</a:t>
            </a:r>
            <a:r>
              <a:rPr lang="sk-SK" sz="4500" dirty="0"/>
              <a:t> </a:t>
            </a:r>
            <a:r>
              <a:rPr lang="sk-SK" sz="4500" dirty="0" err="1"/>
              <a:t>podle</a:t>
            </a:r>
            <a:r>
              <a:rPr lang="sk-SK" sz="4500" dirty="0"/>
              <a:t> slov </a:t>
            </a:r>
            <a:r>
              <a:rPr lang="sk-SK" sz="4500" dirty="0" err="1"/>
              <a:t>Batygina</a:t>
            </a:r>
            <a:r>
              <a:rPr lang="sk-SK" sz="4500" dirty="0"/>
              <a:t> a </a:t>
            </a:r>
            <a:r>
              <a:rPr lang="sk-SK" sz="4500" dirty="0" err="1"/>
              <a:t>Browna</a:t>
            </a:r>
            <a:r>
              <a:rPr lang="sk-SK" sz="4500" dirty="0"/>
              <a:t> </a:t>
            </a:r>
            <a:r>
              <a:rPr lang="sk-SK" sz="4500" dirty="0" err="1"/>
              <a:t>uskutečnil</a:t>
            </a:r>
            <a:r>
              <a:rPr lang="sk-SK" sz="4500" dirty="0"/>
              <a:t> v </a:t>
            </a:r>
            <a:r>
              <a:rPr lang="sk-SK" sz="4500" dirty="0" err="1"/>
              <a:t>mnohém</a:t>
            </a:r>
            <a:r>
              <a:rPr lang="sk-SK" sz="4500" dirty="0"/>
              <a:t> </a:t>
            </a:r>
            <a:r>
              <a:rPr lang="sk-SK" sz="4500" dirty="0" err="1"/>
              <a:t>díky</a:t>
            </a:r>
            <a:r>
              <a:rPr lang="sk-SK" sz="4500" dirty="0"/>
              <a:t> tomu, že byli </a:t>
            </a:r>
            <a:r>
              <a:rPr lang="sk-SK" sz="4500" dirty="0" err="1"/>
              <a:t>objeveni</a:t>
            </a:r>
            <a:r>
              <a:rPr lang="sk-SK" sz="4500" dirty="0"/>
              <a:t> dva </a:t>
            </a:r>
            <a:r>
              <a:rPr lang="sk-SK" sz="4500" dirty="0" err="1"/>
              <a:t>supervzdálení</a:t>
            </a:r>
            <a:r>
              <a:rPr lang="sk-SK" sz="4500" dirty="0"/>
              <a:t> „</a:t>
            </a:r>
            <a:r>
              <a:rPr lang="sk-SK" sz="4500" dirty="0" err="1"/>
              <a:t>obyvatelé</a:t>
            </a:r>
            <a:r>
              <a:rPr lang="sk-SK" sz="4500" dirty="0"/>
              <a:t>" </a:t>
            </a:r>
            <a:r>
              <a:rPr lang="sk-SK" sz="4500" dirty="0" err="1"/>
              <a:t>Sluneční</a:t>
            </a:r>
            <a:r>
              <a:rPr lang="sk-SK" sz="4500" dirty="0"/>
              <a:t> </a:t>
            </a:r>
            <a:r>
              <a:rPr lang="sk-SK" sz="4500" dirty="0" err="1"/>
              <a:t>soustavy</a:t>
            </a:r>
            <a:r>
              <a:rPr lang="sk-SK" sz="4500" dirty="0"/>
              <a:t> — trpasličí </a:t>
            </a:r>
            <a:r>
              <a:rPr lang="sk-SK" sz="4500" dirty="0" err="1"/>
              <a:t>planety</a:t>
            </a:r>
            <a:r>
              <a:rPr lang="sk-SK" sz="4500" dirty="0"/>
              <a:t> 2012 VP113 a V774104 </a:t>
            </a:r>
            <a:r>
              <a:rPr lang="sk-SK" sz="4500" dirty="0" err="1"/>
              <a:t>svými</a:t>
            </a:r>
            <a:r>
              <a:rPr lang="sk-SK" sz="4500" dirty="0"/>
              <a:t> </a:t>
            </a:r>
            <a:r>
              <a:rPr lang="sk-SK" sz="4500" dirty="0" err="1"/>
              <a:t>rozměry</a:t>
            </a:r>
            <a:r>
              <a:rPr lang="sk-SK" sz="4500" dirty="0"/>
              <a:t> </a:t>
            </a:r>
            <a:r>
              <a:rPr lang="sk-SK" sz="4500" dirty="0" err="1"/>
              <a:t>srovnatelné</a:t>
            </a:r>
            <a:r>
              <a:rPr lang="sk-SK" sz="4500" dirty="0"/>
              <a:t> s </a:t>
            </a:r>
            <a:r>
              <a:rPr lang="sk-SK" sz="4500" dirty="0" err="1"/>
              <a:t>Plutem</a:t>
            </a:r>
            <a:r>
              <a:rPr lang="sk-SK" sz="4500" dirty="0"/>
              <a:t> a </a:t>
            </a:r>
            <a:r>
              <a:rPr lang="sk-SK" sz="4500" dirty="0" err="1"/>
              <a:t>vzdálené</a:t>
            </a:r>
            <a:r>
              <a:rPr lang="sk-SK" sz="4500" dirty="0"/>
              <a:t> od </a:t>
            </a:r>
            <a:r>
              <a:rPr lang="sk-SK" sz="4500" dirty="0" err="1"/>
              <a:t>Slunce</a:t>
            </a:r>
            <a:r>
              <a:rPr lang="sk-SK" sz="4500" dirty="0"/>
              <a:t> zhruba 12-15 </a:t>
            </a:r>
            <a:r>
              <a:rPr lang="sk-SK" sz="4500" dirty="0" err="1"/>
              <a:t>miliard</a:t>
            </a:r>
            <a:r>
              <a:rPr lang="sk-SK" sz="4500" dirty="0"/>
              <a:t> </a:t>
            </a:r>
            <a:r>
              <a:rPr lang="sk-SK" sz="4500" dirty="0" err="1"/>
              <a:t>kilometrů</a:t>
            </a:r>
            <a:r>
              <a:rPr lang="sk-SK" sz="4500" dirty="0"/>
              <a:t>.</a:t>
            </a:r>
          </a:p>
          <a:p>
            <a:r>
              <a:rPr lang="sk-SK" sz="4500" dirty="0"/>
              <a:t>Analýza </a:t>
            </a:r>
            <a:r>
              <a:rPr lang="sk-SK" sz="4500" dirty="0" err="1"/>
              <a:t>oběžných</a:t>
            </a:r>
            <a:r>
              <a:rPr lang="sk-SK" sz="4500" dirty="0"/>
              <a:t> </a:t>
            </a:r>
            <a:r>
              <a:rPr lang="sk-SK" sz="4500" dirty="0" err="1"/>
              <a:t>drah</a:t>
            </a:r>
            <a:r>
              <a:rPr lang="sk-SK" sz="4500" dirty="0"/>
              <a:t> </a:t>
            </a:r>
            <a:r>
              <a:rPr lang="sk-SK" sz="4500" dirty="0" err="1"/>
              <a:t>těchto</a:t>
            </a:r>
            <a:r>
              <a:rPr lang="sk-SK" sz="4500" dirty="0"/>
              <a:t> </a:t>
            </a:r>
            <a:r>
              <a:rPr lang="sk-SK" sz="4500" dirty="0" err="1"/>
              <a:t>objektů</a:t>
            </a:r>
            <a:r>
              <a:rPr lang="sk-SK" sz="4500" dirty="0"/>
              <a:t> ukázala, že </a:t>
            </a:r>
            <a:r>
              <a:rPr lang="sk-SK" sz="4500" dirty="0" err="1"/>
              <a:t>se</a:t>
            </a:r>
            <a:r>
              <a:rPr lang="sk-SK" sz="4500" dirty="0"/>
              <a:t> </a:t>
            </a:r>
            <a:r>
              <a:rPr lang="sk-SK" sz="4500" dirty="0" err="1"/>
              <a:t>nacházejí</a:t>
            </a:r>
            <a:r>
              <a:rPr lang="sk-SK" sz="4500" dirty="0"/>
              <a:t> pod </a:t>
            </a:r>
            <a:r>
              <a:rPr lang="sk-SK" sz="4500" dirty="0" err="1"/>
              <a:t>vlivem</a:t>
            </a:r>
            <a:r>
              <a:rPr lang="sk-SK" sz="4500" dirty="0"/>
              <a:t> </a:t>
            </a:r>
            <a:r>
              <a:rPr lang="sk-SK" sz="4500" dirty="0" err="1"/>
              <a:t>jakéhosi</a:t>
            </a:r>
            <a:r>
              <a:rPr lang="sk-SK" sz="4500" dirty="0"/>
              <a:t> </a:t>
            </a:r>
            <a:r>
              <a:rPr lang="sk-SK" sz="4500" dirty="0" err="1"/>
              <a:t>velkého</a:t>
            </a:r>
            <a:r>
              <a:rPr lang="sk-SK" sz="4500" dirty="0"/>
              <a:t> nebeského </a:t>
            </a:r>
            <a:r>
              <a:rPr lang="sk-SK" sz="4500" dirty="0" err="1"/>
              <a:t>tělesa</a:t>
            </a:r>
            <a:r>
              <a:rPr lang="sk-SK" sz="4500" dirty="0"/>
              <a:t>, </a:t>
            </a:r>
            <a:r>
              <a:rPr lang="sk-SK" sz="4500" dirty="0" err="1"/>
              <a:t>které</a:t>
            </a:r>
            <a:r>
              <a:rPr lang="sk-SK" sz="4500" dirty="0"/>
              <a:t> </a:t>
            </a:r>
            <a:r>
              <a:rPr lang="sk-SK" sz="4500" dirty="0" err="1"/>
              <a:t>nutí</a:t>
            </a:r>
            <a:r>
              <a:rPr lang="sk-SK" sz="4500" dirty="0"/>
              <a:t> </a:t>
            </a:r>
            <a:r>
              <a:rPr lang="sk-SK" sz="4500" dirty="0" err="1"/>
              <a:t>oběžné</a:t>
            </a:r>
            <a:r>
              <a:rPr lang="sk-SK" sz="4500" dirty="0"/>
              <a:t> dráhy </a:t>
            </a:r>
            <a:r>
              <a:rPr lang="sk-SK" sz="4500" dirty="0" err="1"/>
              <a:t>těchto</a:t>
            </a:r>
            <a:r>
              <a:rPr lang="sk-SK" sz="4500" dirty="0"/>
              <a:t> </a:t>
            </a:r>
            <a:r>
              <a:rPr lang="sk-SK" sz="4500" dirty="0" err="1"/>
              <a:t>nepříliš</a:t>
            </a:r>
            <a:r>
              <a:rPr lang="sk-SK" sz="4500" dirty="0"/>
              <a:t> </a:t>
            </a:r>
            <a:r>
              <a:rPr lang="sk-SK" sz="4500" dirty="0" err="1"/>
              <a:t>velkých</a:t>
            </a:r>
            <a:r>
              <a:rPr lang="sk-SK" sz="4500" dirty="0"/>
              <a:t> trpasličích </a:t>
            </a:r>
            <a:r>
              <a:rPr lang="sk-SK" sz="4500" dirty="0" err="1"/>
              <a:t>planet</a:t>
            </a:r>
            <a:r>
              <a:rPr lang="sk-SK" sz="4500" dirty="0"/>
              <a:t> a </a:t>
            </a:r>
            <a:r>
              <a:rPr lang="sk-SK" sz="4500" dirty="0" err="1"/>
              <a:t>asteroidů</a:t>
            </a:r>
            <a:r>
              <a:rPr lang="sk-SK" sz="4500" dirty="0"/>
              <a:t>, aby </a:t>
            </a:r>
            <a:r>
              <a:rPr lang="sk-SK" sz="4500" dirty="0" err="1"/>
              <a:t>se</a:t>
            </a:r>
            <a:r>
              <a:rPr lang="sk-SK" sz="4500" dirty="0"/>
              <a:t> určitým </a:t>
            </a:r>
            <a:r>
              <a:rPr lang="sk-SK" sz="4500" dirty="0" err="1"/>
              <a:t>směrem</a:t>
            </a:r>
            <a:r>
              <a:rPr lang="sk-SK" sz="4500" dirty="0"/>
              <a:t> </a:t>
            </a:r>
            <a:r>
              <a:rPr lang="sk-SK" sz="4500" dirty="0" err="1"/>
              <a:t>protáhly</a:t>
            </a:r>
            <a:r>
              <a:rPr lang="sk-SK" sz="4500" dirty="0"/>
              <a:t>.</a:t>
            </a:r>
          </a:p>
          <a:p>
            <a:r>
              <a:rPr lang="sk-SK" sz="4500" dirty="0" err="1"/>
              <a:t>Batyginovy</a:t>
            </a:r>
            <a:r>
              <a:rPr lang="sk-SK" sz="4500" dirty="0"/>
              <a:t> výpočty </a:t>
            </a:r>
            <a:r>
              <a:rPr lang="sk-SK" sz="4500" dirty="0" err="1"/>
              <a:t>ukazují</a:t>
            </a:r>
            <a:r>
              <a:rPr lang="sk-SK" sz="4500" dirty="0"/>
              <a:t>, že je to </a:t>
            </a:r>
            <a:r>
              <a:rPr lang="sk-SK" sz="4500" dirty="0" err="1"/>
              <a:t>jednoznačně</a:t>
            </a:r>
            <a:r>
              <a:rPr lang="sk-SK" sz="4500" dirty="0"/>
              <a:t> „</a:t>
            </a:r>
            <a:r>
              <a:rPr lang="sk-SK" sz="4500" dirty="0" err="1"/>
              <a:t>opravdová</a:t>
            </a:r>
            <a:r>
              <a:rPr lang="sk-SK" sz="4500" dirty="0"/>
              <a:t>" </a:t>
            </a:r>
            <a:r>
              <a:rPr lang="sk-SK" sz="4500" dirty="0" err="1"/>
              <a:t>planeta</a:t>
            </a:r>
            <a:r>
              <a:rPr lang="sk-SK" sz="4500" dirty="0"/>
              <a:t> s hmotou </a:t>
            </a:r>
            <a:r>
              <a:rPr lang="sk-SK" sz="4500" dirty="0" err="1"/>
              <a:t>pěttisíckrát</a:t>
            </a:r>
            <a:r>
              <a:rPr lang="sk-SK" sz="4500" dirty="0"/>
              <a:t> </a:t>
            </a:r>
            <a:r>
              <a:rPr lang="sk-SK" sz="4500" dirty="0" err="1"/>
              <a:t>větší</a:t>
            </a:r>
            <a:r>
              <a:rPr lang="sk-SK" sz="4500" dirty="0"/>
              <a:t> než hmota Pluta, a to </a:t>
            </a:r>
            <a:r>
              <a:rPr lang="sk-SK" sz="4500" dirty="0" err="1"/>
              <a:t>nejspíš</a:t>
            </a:r>
            <a:r>
              <a:rPr lang="sk-SK" sz="4500" dirty="0"/>
              <a:t> znamená, že </a:t>
            </a:r>
            <a:r>
              <a:rPr lang="sk-SK" sz="4500" dirty="0" err="1"/>
              <a:t>se</a:t>
            </a:r>
            <a:r>
              <a:rPr lang="sk-SK" sz="4500" dirty="0"/>
              <a:t> jedná o plynového obra podobného </a:t>
            </a:r>
            <a:r>
              <a:rPr lang="sk-SK" sz="4500" dirty="0" err="1"/>
              <a:t>Neptunu</a:t>
            </a:r>
            <a:r>
              <a:rPr lang="sk-SK" sz="4500" dirty="0"/>
              <a:t>. Rok na </a:t>
            </a:r>
            <a:r>
              <a:rPr lang="sk-SK" sz="4500" dirty="0" err="1"/>
              <a:t>ní</a:t>
            </a:r>
            <a:r>
              <a:rPr lang="sk-SK" sz="4500" dirty="0"/>
              <a:t> trvá zhruba 15 tisíc let. </a:t>
            </a:r>
            <a:r>
              <a:rPr lang="sk-SK" sz="4500" dirty="0" err="1"/>
              <a:t>Obíhá</a:t>
            </a:r>
            <a:r>
              <a:rPr lang="sk-SK" sz="4500" dirty="0"/>
              <a:t> po </a:t>
            </a:r>
            <a:r>
              <a:rPr lang="sk-SK" sz="4500" dirty="0" err="1"/>
              <a:t>neobyčejné</a:t>
            </a:r>
            <a:r>
              <a:rPr lang="sk-SK" sz="4500" dirty="0"/>
              <a:t> </a:t>
            </a:r>
            <a:r>
              <a:rPr lang="sk-SK" sz="4500" dirty="0" err="1"/>
              <a:t>dráze</a:t>
            </a:r>
            <a:r>
              <a:rPr lang="sk-SK" sz="4500" dirty="0"/>
              <a:t> — </a:t>
            </a:r>
            <a:r>
              <a:rPr lang="sk-SK" sz="4500" dirty="0" err="1"/>
              <a:t>její</a:t>
            </a:r>
            <a:r>
              <a:rPr lang="sk-SK" sz="4500" dirty="0"/>
              <a:t> </a:t>
            </a:r>
            <a:r>
              <a:rPr lang="sk-SK" sz="4500" dirty="0" err="1"/>
              <a:t>perihelium</a:t>
            </a:r>
            <a:r>
              <a:rPr lang="sk-SK" sz="4500" dirty="0"/>
              <a:t>, </a:t>
            </a:r>
            <a:r>
              <a:rPr lang="sk-SK" sz="4500" dirty="0" err="1"/>
              <a:t>tedy</a:t>
            </a:r>
            <a:r>
              <a:rPr lang="sk-SK" sz="4500" dirty="0"/>
              <a:t> </a:t>
            </a:r>
            <a:r>
              <a:rPr lang="sk-SK" sz="4500" dirty="0" err="1"/>
              <a:t>nejbližší</a:t>
            </a:r>
            <a:r>
              <a:rPr lang="sk-SK" sz="4500" dirty="0"/>
              <a:t> </a:t>
            </a:r>
            <a:r>
              <a:rPr lang="sk-SK" sz="4500" dirty="0" err="1"/>
              <a:t>místo</a:t>
            </a:r>
            <a:r>
              <a:rPr lang="sk-SK" sz="4500" dirty="0"/>
              <a:t> </a:t>
            </a:r>
            <a:r>
              <a:rPr lang="sk-SK" sz="4500" dirty="0" err="1"/>
              <a:t>ke</a:t>
            </a:r>
            <a:r>
              <a:rPr lang="sk-SK" sz="4500" dirty="0"/>
              <a:t> </a:t>
            </a:r>
            <a:r>
              <a:rPr lang="sk-SK" sz="4500" dirty="0" err="1"/>
              <a:t>Slunci</a:t>
            </a:r>
            <a:r>
              <a:rPr lang="sk-SK" sz="4500" dirty="0"/>
              <a:t>, </a:t>
            </a:r>
            <a:r>
              <a:rPr lang="sk-SK" sz="4500" dirty="0" err="1"/>
              <a:t>se</a:t>
            </a:r>
            <a:r>
              <a:rPr lang="sk-SK" sz="4500" dirty="0"/>
              <a:t> </a:t>
            </a:r>
            <a:r>
              <a:rPr lang="sk-SK" sz="4500" dirty="0" err="1"/>
              <a:t>nachází</a:t>
            </a:r>
            <a:r>
              <a:rPr lang="sk-SK" sz="4500" dirty="0"/>
              <a:t> na </a:t>
            </a:r>
            <a:r>
              <a:rPr lang="sk-SK" sz="4500" dirty="0" err="1"/>
              <a:t>té</a:t>
            </a:r>
            <a:r>
              <a:rPr lang="sk-SK" sz="4500" dirty="0"/>
              <a:t> </a:t>
            </a:r>
            <a:r>
              <a:rPr lang="sk-SK" sz="4500" dirty="0" err="1"/>
              <a:t>straně</a:t>
            </a:r>
            <a:r>
              <a:rPr lang="sk-SK" sz="4500" dirty="0"/>
              <a:t> </a:t>
            </a:r>
            <a:r>
              <a:rPr lang="sk-SK" sz="4500" dirty="0" err="1"/>
              <a:t>Sluneční</a:t>
            </a:r>
            <a:r>
              <a:rPr lang="sk-SK" sz="4500" dirty="0"/>
              <a:t> </a:t>
            </a:r>
            <a:r>
              <a:rPr lang="sk-SK" sz="4500" dirty="0" err="1"/>
              <a:t>soustavy</a:t>
            </a:r>
            <a:r>
              <a:rPr lang="sk-SK" sz="4500" dirty="0"/>
              <a:t>, kde </a:t>
            </a:r>
            <a:r>
              <a:rPr lang="sk-SK" sz="4500" dirty="0" err="1"/>
              <a:t>se</a:t>
            </a:r>
            <a:r>
              <a:rPr lang="sk-SK" sz="4500" dirty="0"/>
              <a:t> </a:t>
            </a:r>
            <a:r>
              <a:rPr lang="sk-SK" sz="4500" dirty="0" err="1"/>
              <a:t>nachází</a:t>
            </a:r>
            <a:r>
              <a:rPr lang="sk-SK" sz="4500" dirty="0"/>
              <a:t> afélium, bod, </a:t>
            </a:r>
            <a:r>
              <a:rPr lang="sk-SK" sz="4500" dirty="0" err="1"/>
              <a:t>ve</a:t>
            </a:r>
            <a:r>
              <a:rPr lang="sk-SK" sz="4500" dirty="0"/>
              <a:t> </a:t>
            </a:r>
            <a:r>
              <a:rPr lang="sk-SK" sz="4500" dirty="0" err="1"/>
              <a:t>kterém</a:t>
            </a:r>
            <a:r>
              <a:rPr lang="sk-SK" sz="4500" dirty="0"/>
              <a:t> </a:t>
            </a:r>
            <a:r>
              <a:rPr lang="sk-SK" sz="4500" dirty="0" err="1"/>
              <a:t>jsou</a:t>
            </a:r>
            <a:r>
              <a:rPr lang="sk-SK" sz="4500" dirty="0"/>
              <a:t> na </a:t>
            </a:r>
            <a:r>
              <a:rPr lang="sk-SK" sz="4500" dirty="0" err="1"/>
              <a:t>své</a:t>
            </a:r>
            <a:r>
              <a:rPr lang="sk-SK" sz="4500" dirty="0"/>
              <a:t> </a:t>
            </a:r>
            <a:r>
              <a:rPr lang="sk-SK" sz="4500" dirty="0" err="1"/>
              <a:t>dráze</a:t>
            </a:r>
            <a:r>
              <a:rPr lang="sk-SK" sz="4500" dirty="0"/>
              <a:t> od </a:t>
            </a:r>
            <a:r>
              <a:rPr lang="sk-SK" sz="4500" dirty="0" err="1"/>
              <a:t>Slunce</a:t>
            </a:r>
            <a:r>
              <a:rPr lang="sk-SK" sz="4500" dirty="0"/>
              <a:t> </a:t>
            </a:r>
            <a:r>
              <a:rPr lang="sk-SK" sz="4500" dirty="0" err="1"/>
              <a:t>nejvíce</a:t>
            </a:r>
            <a:r>
              <a:rPr lang="sk-SK" sz="4500" dirty="0"/>
              <a:t> </a:t>
            </a:r>
            <a:r>
              <a:rPr lang="sk-SK" sz="4500" dirty="0" err="1"/>
              <a:t>vzdáleny</a:t>
            </a:r>
            <a:r>
              <a:rPr lang="sk-SK" sz="4500" dirty="0"/>
              <a:t> </a:t>
            </a:r>
            <a:r>
              <a:rPr lang="sk-SK" sz="4500" dirty="0" err="1"/>
              <a:t>všechny</a:t>
            </a:r>
            <a:r>
              <a:rPr lang="sk-SK" sz="4500" dirty="0"/>
              <a:t> ostatní </a:t>
            </a:r>
            <a:r>
              <a:rPr lang="sk-SK" sz="4500" dirty="0" err="1"/>
              <a:t>planety</a:t>
            </a:r>
            <a:r>
              <a:rPr lang="sk-SK" sz="4500" dirty="0" smtClean="0"/>
              <a:t>.</a:t>
            </a:r>
            <a:r>
              <a:rPr lang="sk-SK" i="1" dirty="0"/>
              <a:t/>
            </a:r>
            <a:br>
              <a:rPr lang="sk-SK" i="1" dirty="0"/>
            </a:br>
            <a:endParaRPr lang="sk-SK" dirty="0"/>
          </a:p>
        </p:txBody>
      </p:sp>
      <p:pic>
        <p:nvPicPr>
          <p:cNvPr id="2051" name="Picture 3" descr="C:\Users\Michal\Pictures\Nibi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43884"/>
            <a:ext cx="6588224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ichal\Pictures\Calor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1641"/>
            <a:ext cx="9144000" cy="516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39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chal\Pictures\ceres_&amp;_earth_compared_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4" y="3717032"/>
            <a:ext cx="454093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Trpasličí planety (Planetky)</a:t>
            </a: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760640"/>
          </a:xfrm>
        </p:spPr>
        <p:txBody>
          <a:bodyPr>
            <a:normAutofit fontScale="925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Jsou to tělesa, která obíhají kolem Slunce, ale nesplňují jedno ze 3 kritérii pro planetu (nejčastěji – nemají „vyčištěnou dráhu“)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Jsou to vlastně asteroidy, které jsou tak velké, že je gravitace zakulatila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Jsou to pozůstatky s ranní fáze vývoje </a:t>
            </a:r>
            <a:r>
              <a:rPr lang="cs-CZ" dirty="0" err="1" smtClean="0">
                <a:solidFill>
                  <a:schemeClr val="bg1"/>
                </a:solidFill>
              </a:rPr>
              <a:t>Sluneč</a:t>
            </a:r>
            <a:r>
              <a:rPr lang="cs-CZ" dirty="0" smtClean="0">
                <a:solidFill>
                  <a:schemeClr val="bg1"/>
                </a:solidFill>
              </a:rPr>
              <a:t>. soust.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Některé mají dokonce i vlastní měsíce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Největší jsou: </a:t>
            </a:r>
            <a:r>
              <a:rPr lang="cs-CZ" dirty="0" err="1" smtClean="0">
                <a:solidFill>
                  <a:schemeClr val="bg1"/>
                </a:solidFill>
              </a:rPr>
              <a:t>Eris</a:t>
            </a:r>
            <a:r>
              <a:rPr lang="cs-CZ" dirty="0" smtClean="0">
                <a:solidFill>
                  <a:schemeClr val="bg1"/>
                </a:solidFill>
              </a:rPr>
              <a:t> (2300 km), Pluto (2274 km), </a:t>
            </a:r>
            <a:r>
              <a:rPr lang="cs-CZ" dirty="0" err="1" smtClean="0">
                <a:solidFill>
                  <a:schemeClr val="bg1"/>
                </a:solidFill>
              </a:rPr>
              <a:t>Sedna</a:t>
            </a:r>
            <a:r>
              <a:rPr lang="cs-CZ" dirty="0" smtClean="0">
                <a:solidFill>
                  <a:schemeClr val="bg1"/>
                </a:solidFill>
              </a:rPr>
              <a:t> (1500 km), </a:t>
            </a:r>
            <a:r>
              <a:rPr lang="cs-CZ" dirty="0" err="1" smtClean="0">
                <a:solidFill>
                  <a:schemeClr val="bg1"/>
                </a:solidFill>
              </a:rPr>
              <a:t>Quaoar</a:t>
            </a:r>
            <a:r>
              <a:rPr lang="cs-CZ" dirty="0" smtClean="0">
                <a:solidFill>
                  <a:schemeClr val="bg1"/>
                </a:solidFill>
              </a:rPr>
              <a:t> (1200 km) nebo Ceres (1025 km)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Na některých z nich již přistály vesmírné sondy</a:t>
            </a:r>
          </a:p>
          <a:p>
            <a:pPr marL="0" indent="0">
              <a:buNone/>
            </a:pPr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Michal\Pictures\sedna-co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0242"/>
            <a:ext cx="7620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66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1162"/>
            <a:ext cx="8229600" cy="887558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Měsíce, Satelity</a:t>
            </a:r>
            <a:endParaRPr lang="sk-SK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996952"/>
            <a:ext cx="60960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80728"/>
            <a:ext cx="8579296" cy="56886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Jsou to tělesa obíhající planetu (nebo planetku)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Ganymedes (Jupiter) – 5262 km v průměru</a:t>
            </a:r>
            <a:endParaRPr lang="sk-SK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Titan (Saturn) – 5150 km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Callisto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(Jupiter) – 4821 km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(Jupiter) – 3643 km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Měsíc (Země) – 3476 km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Europa (Jupiter) – 3122 km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Triton (Neptun) – 2706 km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Titania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(Uran) – 1578 km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Rhea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(Saturn) – 1528 km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Oberon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(Uran) – 1522 km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Japetus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(Saturn) – 1436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Cháron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(Pluto) – 1172 km</a:t>
            </a:r>
          </a:p>
        </p:txBody>
      </p:sp>
      <p:pic>
        <p:nvPicPr>
          <p:cNvPr id="1029" name="Picture 5" descr="http://planetary.s3.amazonaws.com/assets/images/comparisons/20130619_solar-system-major-moons-by-location-withtex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" y="1842903"/>
            <a:ext cx="9144000" cy="51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upload.wikimedia.org/wikipedia/commons/7/73/25_solar_system_objects_smaller_than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64042"/>
            <a:ext cx="9143858" cy="323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91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1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75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1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450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500"/>
                            </p:stCondLst>
                            <p:childTnLst>
                              <p:par>
                                <p:cTn id="7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950"/>
                            </p:stCondLst>
                            <p:childTnLst>
                              <p:par>
                                <p:cTn id="8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350"/>
                            </p:stCondLst>
                            <p:childTnLst>
                              <p:par>
                                <p:cTn id="9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750"/>
                            </p:stCondLst>
                            <p:childTnLst>
                              <p:par>
                                <p:cTn id="9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 tmFilter="0,0; .5, 1; 1, 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200"/>
                            </p:stCondLst>
                            <p:childTnLst>
                              <p:par>
                                <p:cTn id="10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 tmFilter="0,0; .5, 1; 1, 1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9144000" cy="51435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277"/>
            <a:ext cx="8229600" cy="898443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Pás asteroidů</a:t>
            </a: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5575" y="836712"/>
            <a:ext cx="8988425" cy="3312368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Pás mezi Marsem a Jupiterem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Tvoří dohromady jenom 4% váhy zemského Měsíce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Průměrná vzdálenost mezi jednotlivými kamennými tělesy je přibližně tolik, kolik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Měsíc od Země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Největším objektem je Ceres</a:t>
            </a: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utoShape 2" descr="https://astrobites.org/wp-content/uploads/2016/11/Picture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" name="AutoShape 4" descr="https://astrobites.org/wp-content/uploads/2016/11/Picture1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05"/>
            <a:ext cx="3995936" cy="2729395"/>
          </a:xfrm>
          <a:prstGeom prst="rect">
            <a:avLst/>
          </a:prstGeom>
        </p:spPr>
      </p:pic>
      <p:pic>
        <p:nvPicPr>
          <p:cNvPr id="3074" name="Picture 2" descr="C:\Users\Michal\Pictures\Ceres stavb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2615933"/>
            <a:ext cx="3758072" cy="424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ichal\Pictures\asteroid-comparison-ps5-cer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2" y="2464385"/>
            <a:ext cx="5514825" cy="441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93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6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ews.ucsb.edu/sites/www.news.ucsb.edu/files/images/2016/iStock_comet_copyright%20solarsev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891"/>
            <a:ext cx="9144000" cy="646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277"/>
            <a:ext cx="8229600" cy="826435"/>
          </a:xfrm>
        </p:spPr>
        <p:txBody>
          <a:bodyPr/>
          <a:lstStyle/>
          <a:p>
            <a:r>
              <a:rPr lang="cs-CZ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Komety</a:t>
            </a:r>
            <a:endParaRPr lang="sk-SK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8" name="Picture 4" descr="https://i2-prod.mirror.co.uk/incoming/article6426004.ece/ALTERNATES/s615/GettyImages-1830978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2275"/>
            <a:ext cx="585787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</p:spPr>
        <p:txBody>
          <a:bodyPr>
            <a:normAutofit fontScale="85000" lnSpcReduction="20000"/>
          </a:bodyPr>
          <a:lstStyle/>
          <a:p>
            <a:r>
              <a:rPr lang="sk-SK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Coma</a:t>
            </a:r>
            <a:r>
              <a:rPr lang="sk-SK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sk-SK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latinsky</a:t>
            </a:r>
            <a:r>
              <a:rPr lang="sk-SK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Vlasy, </a:t>
            </a:r>
            <a:r>
              <a:rPr lang="sk-SK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staročesky</a:t>
            </a:r>
            <a:r>
              <a:rPr lang="sk-SK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</a:t>
            </a:r>
            <a:r>
              <a:rPr lang="sk-SK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Vlasatice</a:t>
            </a:r>
            <a:r>
              <a:rPr lang="sk-SK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</a:p>
          <a:p>
            <a:r>
              <a:rPr lang="cs-CZ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Edmond Halley odhalil, že v roce 1531, 1607 a 1682 se na obloze objevila stejná kometa, určil její dráhu a předpověděl, že se </a:t>
            </a:r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vráti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roce 1758 – je pojmenována po něm – Halleyova kometa (vrací se každých 75 let) – nejbližší návrat 28.7.2061</a:t>
            </a:r>
          </a:p>
          <a:p>
            <a:r>
              <a:rPr lang="cs-CZ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Jsou to kusy ledu a prachu o průměru několik km, které obíhají Slunce po velice protáhlých (excentrických) drahách</a:t>
            </a:r>
          </a:p>
          <a:p>
            <a:r>
              <a:rPr lang="cs-CZ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Blízko Slunce se led vypařuje a prach se uvolní, kometě naroste dlouhý </a:t>
            </a:r>
            <a:r>
              <a:rPr lang="cs-CZ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ohon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který vždy směřuje od Slunce</a:t>
            </a:r>
          </a:p>
          <a:p>
            <a:r>
              <a:rPr lang="cs-CZ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Pokud Země proletí zbytky ohonu, projeví se to na obloze jako </a:t>
            </a:r>
            <a:r>
              <a:rPr lang="cs-CZ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roj meteorů</a:t>
            </a:r>
          </a:p>
          <a:p>
            <a:r>
              <a:rPr lang="cs-CZ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Většina komet je v </a:t>
            </a:r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Oortově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oblaku na hranici </a:t>
            </a:r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Slun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oust.</a:t>
            </a:r>
          </a:p>
          <a:p>
            <a:r>
              <a:rPr lang="cs-CZ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Podle jedné z teorií můžou právě dopady komety za to, že je na Zemi tolik vody</a:t>
            </a:r>
            <a:endParaRPr lang="sk-SK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78161"/>
            <a:ext cx="5278693" cy="387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 descr="https://spaceplace.nasa.gov/review/comet-quest/comet_orbit.e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47869"/>
            <a:ext cx="5857875" cy="391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7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3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177"/>
            <a:ext cx="9144000" cy="609382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Kuiperův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pás</a:t>
            </a: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522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 err="1" smtClean="0">
                <a:latin typeface="Arial Black" panose="020B0A04020102020204" pitchFamily="34" charset="0"/>
              </a:rPr>
              <a:t>Oortův</a:t>
            </a:r>
            <a:r>
              <a:rPr lang="cs-CZ" dirty="0" smtClean="0">
                <a:latin typeface="Arial Black" panose="020B0A04020102020204" pitchFamily="34" charset="0"/>
              </a:rPr>
              <a:t> </a:t>
            </a:r>
            <a:r>
              <a:rPr lang="cs-CZ" dirty="0" smtClean="0">
                <a:latin typeface="Arial Black" panose="020B0A04020102020204" pitchFamily="34" charset="0"/>
              </a:rPr>
              <a:t>oblak (mračno)</a:t>
            </a:r>
            <a:endParaRPr lang="sk-SK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720080"/>
          </a:xfrm>
        </p:spPr>
        <p:txBody>
          <a:bodyPr/>
          <a:lstStyle/>
          <a:p>
            <a:r>
              <a:rPr lang="cs-CZ" dirty="0" smtClean="0"/>
              <a:t>Hranice SS</a:t>
            </a:r>
            <a:endParaRPr lang="sk-SK" dirty="0"/>
          </a:p>
        </p:txBody>
      </p:sp>
      <p:pic>
        <p:nvPicPr>
          <p:cNvPr id="1026" name="Picture 2" descr="Oortův oblak – Wikiped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24744"/>
            <a:ext cx="46672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9826"/>
            <a:ext cx="9144000" cy="50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980728"/>
          </a:xfrm>
        </p:spPr>
        <p:txBody>
          <a:bodyPr>
            <a:normAutofit/>
          </a:bodyPr>
          <a:lstStyle/>
          <a:p>
            <a:r>
              <a:rPr lang="sk-SK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 pat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ří do S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luneční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oustavy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507288" cy="4857403"/>
          </a:xfrm>
        </p:spPr>
        <p:txBody>
          <a:bodyPr>
            <a:normAutofit/>
          </a:bodyPr>
          <a:lstStyle/>
          <a:p>
            <a:r>
              <a:rPr lang="cs-CZ" dirty="0" smtClean="0"/>
              <a:t>Slunce</a:t>
            </a:r>
          </a:p>
          <a:p>
            <a:r>
              <a:rPr lang="cs-CZ" dirty="0" smtClean="0"/>
              <a:t>Planety</a:t>
            </a:r>
          </a:p>
          <a:p>
            <a:r>
              <a:rPr lang="cs-CZ" dirty="0" smtClean="0"/>
              <a:t>Planetky (Trpasličí planety)</a:t>
            </a:r>
          </a:p>
          <a:p>
            <a:r>
              <a:rPr lang="cs-CZ" dirty="0" smtClean="0"/>
              <a:t>Měsíce/Satelity/Družice</a:t>
            </a:r>
          </a:p>
          <a:p>
            <a:r>
              <a:rPr lang="cs-CZ" dirty="0" smtClean="0"/>
              <a:t>Asteroidy</a:t>
            </a:r>
          </a:p>
          <a:p>
            <a:r>
              <a:rPr lang="cs-CZ" dirty="0" smtClean="0"/>
              <a:t>Komety</a:t>
            </a:r>
          </a:p>
          <a:p>
            <a:r>
              <a:rPr lang="cs-CZ" dirty="0" err="1" smtClean="0"/>
              <a:t>Kuiperův</a:t>
            </a:r>
            <a:r>
              <a:rPr lang="cs-CZ" dirty="0" smtClean="0"/>
              <a:t> pás</a:t>
            </a:r>
          </a:p>
          <a:p>
            <a:r>
              <a:rPr lang="cs-CZ" dirty="0" err="1" smtClean="0"/>
              <a:t>Oortův</a:t>
            </a:r>
            <a:r>
              <a:rPr lang="cs-CZ" dirty="0" smtClean="0"/>
              <a:t> oblak</a:t>
            </a:r>
          </a:p>
          <a:p>
            <a:endParaRPr lang="sk-SK" dirty="0"/>
          </a:p>
        </p:txBody>
      </p:sp>
      <p:pic>
        <p:nvPicPr>
          <p:cNvPr id="2050" name="Picture 2" descr="http://scienceblogs.com/startswithabang/files/2013/10/solar-system-lrg-590x3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16972"/>
            <a:ext cx="6036501" cy="314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617" y="980728"/>
            <a:ext cx="4131724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1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10"/>
            <a:ext cx="7412970" cy="680069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832648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Nejbližší hvězda od Země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Hvězda hlavní posloupnosti, spektrální tř. G</a:t>
            </a:r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sk-SK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(bude </a:t>
            </a:r>
            <a:r>
              <a:rPr lang="sk-SK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</a:t>
            </a:r>
            <a:r>
              <a:rPr lang="sk-SK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postupně</a:t>
            </a:r>
            <a:r>
              <a:rPr lang="sk-SK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proměňovat</a:t>
            </a:r>
            <a:r>
              <a:rPr lang="sk-SK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Stáří: 5 miliard let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Průměr: 1,4 mil. km (109 krát víc než Země)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Hmotnost: 335 000 krát víc než Země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Teplota: 15 mil. °C v jádru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Rotace: 25 dní na rovníku, 35 na pólech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Oběh (kolem středu galaxie): 200 mil. let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Vzdálenost od Země: 150 mil. km (1 AU)</a:t>
            </a:r>
          </a:p>
          <a:p>
            <a:endParaRPr lang="cs-CZ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963"/>
            <a:ext cx="6624736" cy="1008112"/>
          </a:xfrm>
        </p:spPr>
        <p:txBody>
          <a:bodyPr/>
          <a:lstStyle/>
          <a:p>
            <a:r>
              <a:rPr lang="cs-CZ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Slunce</a:t>
            </a:r>
            <a:endParaRPr lang="sk-SK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9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277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Slunce</a:t>
            </a: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39"/>
            <a:ext cx="3228975" cy="32289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1" y="3933056"/>
            <a:ext cx="3048000" cy="17049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246" y="179444"/>
            <a:ext cx="2857500" cy="39243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59540" y="3501008"/>
            <a:ext cx="26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Arial Black" panose="020B0A04020102020204" pitchFamily="34" charset="0"/>
              </a:rPr>
              <a:t>Skvrny</a:t>
            </a:r>
            <a:endParaRPr lang="sk-SK" b="1" dirty="0">
              <a:latin typeface="Arial Black" panose="020B0A040201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635896" y="1495263"/>
            <a:ext cx="2569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latin typeface="Arial Black" panose="020B0A04020102020204" pitchFamily="34" charset="0"/>
              </a:rPr>
              <a:t>Protuberance</a:t>
            </a:r>
          </a:p>
          <a:p>
            <a:pPr algn="r"/>
            <a:r>
              <a:rPr lang="cs-CZ" dirty="0" smtClean="0">
                <a:latin typeface="Arial Black" panose="020B0A04020102020204" pitchFamily="34" charset="0"/>
              </a:rPr>
              <a:t>Erupce</a:t>
            </a:r>
            <a:endParaRPr lang="sk-SK" dirty="0">
              <a:latin typeface="Arial Black" panose="020B0A040201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827" y="3501008"/>
            <a:ext cx="3248701" cy="335699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528528" y="5179504"/>
            <a:ext cx="22919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>
                <a:latin typeface="Arial Black" panose="020B0A04020102020204" pitchFamily="34" charset="0"/>
              </a:rPr>
              <a:t>Korona</a:t>
            </a:r>
            <a:endParaRPr lang="sk-SK" dirty="0" smtClean="0">
              <a:latin typeface="Arial Black" panose="020B0A04020102020204" pitchFamily="34" charset="0"/>
            </a:endParaRPr>
          </a:p>
          <a:p>
            <a:r>
              <a:rPr lang="sk-SK" sz="1600" dirty="0" smtClean="0">
                <a:latin typeface="Arial Black" panose="020B0A04020102020204" pitchFamily="34" charset="0"/>
              </a:rPr>
              <a:t>(Úplné </a:t>
            </a:r>
            <a:r>
              <a:rPr lang="sk-SK" sz="1600" dirty="0" err="1" smtClean="0">
                <a:latin typeface="Arial Black" panose="020B0A04020102020204" pitchFamily="34" charset="0"/>
              </a:rPr>
              <a:t>zatmění</a:t>
            </a:r>
            <a:r>
              <a:rPr lang="sk-SK" sz="1600" dirty="0" smtClean="0">
                <a:latin typeface="Arial Black" panose="020B0A04020102020204" pitchFamily="34" charset="0"/>
              </a:rPr>
              <a:t>)</a:t>
            </a:r>
            <a:endParaRPr lang="sk-SK" sz="1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64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universetoday.com/wp-content/uploads/2012/03/mercury_ear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15663"/>
            <a:ext cx="5724129" cy="414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04664"/>
            <a:ext cx="2381250" cy="218122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Merkur</a:t>
            </a:r>
            <a:endParaRPr lang="sk-SK" dirty="0">
              <a:solidFill>
                <a:schemeClr val="bg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5616624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Drží několik rekordů: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Nejmenší planeta 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 40% větší než Měsíc, i měsíce </a:t>
            </a:r>
            <a:r>
              <a:rPr lang="cs-CZ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Ganymed</a:t>
            </a: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Titan jsou větší)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Nejblíž k Slunci, proto má největší rozdíl teplot na přivrácené (+450 °C) a odvrácené (-185 °C) straně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Železné jádro je větší než zbytek planety, atmosféru nemá prakticky žádnou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trvá 59 dní, rok 88 dní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Povrch je posetý četnými krátery, na pólech je v nich dokonce led </a:t>
            </a:r>
            <a:r>
              <a:rPr lang="cs-CZ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(nemá nakloněnou osu)</a:t>
            </a:r>
          </a:p>
          <a:p>
            <a:r>
              <a:rPr lang="cs-CZ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 měsíce</a:t>
            </a:r>
            <a:endParaRPr lang="sk-SK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208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5" y="3790816"/>
            <a:ext cx="6414053" cy="304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8139"/>
            <a:ext cx="4876800" cy="36576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008112"/>
          </a:xfrm>
        </p:spPr>
        <p:txBody>
          <a:bodyPr/>
          <a:lstStyle/>
          <a:p>
            <a:r>
              <a:rPr lang="cs-CZ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Venuše</a:t>
            </a:r>
            <a:endParaRPr lang="sk-SK" dirty="0">
              <a:solidFill>
                <a:schemeClr val="accent6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7975" y="980728"/>
            <a:ext cx="8368481" cy="5859558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Podle římské bohyně krásy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nejjasnější objekt na obloze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 o málo menší než Země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Otáčí se opačně než všechny planety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trvá (243 dní) déle než rok (225 dní)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Nejvyšší povrchová teplota ze všech planet +500 °C (silný skleníkový efekt)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Hustá atmosféra z CO</a:t>
            </a:r>
            <a:r>
              <a:rPr lang="cs-CZ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z mraků prší 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kys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sírová, 90krát větší tlak než na Zemi</a:t>
            </a:r>
          </a:p>
          <a:p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 měsíce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49" y="4230436"/>
            <a:ext cx="45720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 descr="https://thumbs-prod.si-cdn.com/tOGMfLYd0jpJocRV5hOeGMqTnYY=/1072x720/filters:no_upscale()/https:/public-media.smithsonianmag.com/filer/Forbidden_Planet_FLASH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" name="AutoShape 4" descr="https://thumbs-prod.si-cdn.com/tOGMfLYd0jpJocRV5hOeGMqTnYY=/1072x720/filters:no_upscale()/https:/public-media.smithsonianmag.com/filer/Forbidden_Planet_FLASH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4545902" y="6484594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Venus</a:t>
            </a:r>
            <a:r>
              <a:rPr lang="cs-CZ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Express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24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5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192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9405"/>
            <a:ext cx="9144000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7" y="756909"/>
            <a:ext cx="9125153" cy="605717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832"/>
            <a:ext cx="9144000" cy="6073254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686800" cy="5616624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modrá planeta, 3. od Slunce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Rotace: 24 hodin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(oběh kolem Slunce): 365 dní 6 hodin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 1 přirozenou družici – Měsíc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70% povrchu tvoří voda v kapalném skupenství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Průměrná teplota na povrchu: 15 °C, mění se během roku kvůli náklonu osy planety vůči Slunci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Vyvinuly se na ní nejrůznější formy života</a:t>
            </a:r>
          </a:p>
          <a:p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3237"/>
          </a:xfrm>
        </p:spPr>
        <p:txBody>
          <a:bodyPr/>
          <a:lstStyle/>
          <a:p>
            <a:r>
              <a:rPr lang="cs-CZ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Země</a:t>
            </a:r>
            <a:endParaRPr lang="sk-SK" b="1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497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6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9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25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6" dur="9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"/>
                            </p:stCondLst>
                            <p:childTnLst>
                              <p:par>
                                <p:cTn id="8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aldebaran.cz/asf/sunsystem/mars/Mars-Phobos-Deim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" y="404664"/>
            <a:ext cx="9144000" cy="631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792088"/>
          </a:xfrm>
        </p:spPr>
        <p:txBody>
          <a:bodyPr/>
          <a:lstStyle/>
          <a:p>
            <a:r>
              <a:rPr lang="cs-CZ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Mars</a:t>
            </a:r>
            <a:endParaRPr lang="sk-SK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745562"/>
            <a:ext cx="6300192" cy="6112438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08112"/>
            <a:ext cx="9036495" cy="6061383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Rudá planeta (barva způsobena oxidy železa – rez)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Podle římského boha Války – doprovázejí ho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Phobos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Deimos</a:t>
            </a:r>
            <a:endParaRPr lang="cs-CZ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polovinu menší než Země, třetinová gravitace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trvá skoro stejně jako na Zemi – 24 hodin 37 minut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 i skoro stejný náklon jako Země, proto jsou na něm taky roční období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ale trvá 20 pozemských měsíců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Teplota: na rovníku 17 – 27 °C, nad ránem – 73°C, na pólech nikdy nevystoupí nad – 53 °C (až – 130 °C)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Řídká atmosféra (95 % CO</a:t>
            </a:r>
            <a:r>
              <a:rPr lang="cs-CZ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0,15 % Kyslíku)</a:t>
            </a:r>
          </a:p>
          <a:p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Valles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Marineris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4000 km, hloubka 6 km, největší kaňon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S.s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Olympus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500 km, výška 25 km, nejvyšší hora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S.s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71818"/>
            <a:ext cx="6616217" cy="426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59428"/>
            <a:ext cx="6588224" cy="505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243" y="3521748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49501"/>
            <a:ext cx="7082613" cy="61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44692"/>
            <a:ext cx="8162732" cy="625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86507"/>
            <a:ext cx="7072403" cy="470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" y="788519"/>
            <a:ext cx="9126980" cy="608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0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 tmFilter="0,0; .5, 1; 1, 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44" y="2072620"/>
            <a:ext cx="9132906" cy="475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277"/>
            <a:ext cx="8229600" cy="826435"/>
          </a:xfrm>
        </p:spPr>
        <p:txBody>
          <a:bodyPr/>
          <a:lstStyle/>
          <a:p>
            <a:r>
              <a:rPr lang="cs-CZ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Jupiter</a:t>
            </a:r>
            <a:endParaRPr lang="sk-SK" dirty="0">
              <a:solidFill>
                <a:schemeClr val="accent6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429000"/>
            <a:ext cx="3596385" cy="32846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67" y="116632"/>
            <a:ext cx="2242833" cy="188398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5" y="832722"/>
            <a:ext cx="9144000" cy="6021288"/>
          </a:xfrm>
        </p:spPr>
        <p:txBody>
          <a:bodyPr>
            <a:normAutofit lnSpcReduction="10000"/>
          </a:bodyPr>
          <a:lstStyle/>
          <a:p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Největší a nejhmotnější planeta, typická barevnými pásy</a:t>
            </a:r>
          </a:p>
          <a:p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z tzv. vnějších planet – plynní obři</a:t>
            </a:r>
          </a:p>
          <a:p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2,5-krát hmotnější než všechny ostatní planety dohromady, 318-krát větší hmotnost než Země a ta by se do Jupiteru vešla 1319-krát</a:t>
            </a:r>
          </a:p>
          <a:p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Tvoří ho plynný, kapalný i kovový vodík</a:t>
            </a:r>
          </a:p>
          <a:p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Nejrychlejší rotace – 9,5 hodin, oběh téměř 12 let</a:t>
            </a:r>
          </a:p>
          <a:p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Vydává o 60 % víc tepla, než dostává od Slunce, má 10-krát silnější a 4000-krát větší magnet. pole než Země</a:t>
            </a:r>
          </a:p>
          <a:p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měsíců, z toho 4 objevil již Galileo:</a:t>
            </a:r>
          </a:p>
          <a:p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Ganymedes,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Callisto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Europa</a:t>
            </a: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346" y="20779"/>
            <a:ext cx="6872654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4" y="2306779"/>
            <a:ext cx="9144000" cy="4572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524328" y="116632"/>
            <a:ext cx="144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b="1" dirty="0" err="1" smtClean="0">
                <a:solidFill>
                  <a:schemeClr val="bg1"/>
                </a:solidFill>
              </a:rPr>
              <a:t>Io</a:t>
            </a:r>
            <a:r>
              <a:rPr lang="cs-CZ" sz="1400" dirty="0" smtClean="0">
                <a:solidFill>
                  <a:schemeClr val="bg1"/>
                </a:solidFill>
              </a:rPr>
              <a:t> – vulkanicky nejaktivnější těleso v </a:t>
            </a:r>
            <a:r>
              <a:rPr lang="cs-CZ" sz="1400" dirty="0" err="1" smtClean="0">
                <a:solidFill>
                  <a:schemeClr val="bg1"/>
                </a:solidFill>
              </a:rPr>
              <a:t>S.s</a:t>
            </a:r>
            <a:r>
              <a:rPr lang="cs-CZ" sz="1400" dirty="0" smtClean="0">
                <a:solidFill>
                  <a:schemeClr val="bg1"/>
                </a:solidFill>
              </a:rPr>
              <a:t>.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923928" y="2420888"/>
            <a:ext cx="144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b="1" dirty="0" smtClean="0">
                <a:solidFill>
                  <a:schemeClr val="bg1"/>
                </a:solidFill>
              </a:rPr>
              <a:t>Europa</a:t>
            </a:r>
            <a:r>
              <a:rPr lang="cs-CZ" sz="1400" dirty="0" smtClean="0">
                <a:solidFill>
                  <a:schemeClr val="bg1"/>
                </a:solidFill>
              </a:rPr>
              <a:t> – pod ledovou krustou je možná oceán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950"/>
                            </p:stCondLst>
                            <p:childTnLst>
                              <p:par>
                                <p:cTn id="3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8" grpId="0"/>
      <p:bldP spid="10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1573</Words>
  <Application>Microsoft Office PowerPoint</Application>
  <PresentationFormat>Předvádění na obrazovce (4:3)</PresentationFormat>
  <Paragraphs>145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systému Office</vt:lpstr>
      <vt:lpstr>SOLAR SYSTEM</vt:lpstr>
      <vt:lpstr>Co patří do Sluneční soustavy?</vt:lpstr>
      <vt:lpstr>Slunce</vt:lpstr>
      <vt:lpstr>Slunce</vt:lpstr>
      <vt:lpstr>Merkur</vt:lpstr>
      <vt:lpstr>Venuše</vt:lpstr>
      <vt:lpstr>Země</vt:lpstr>
      <vt:lpstr>Mars</vt:lpstr>
      <vt:lpstr>Jupiter</vt:lpstr>
      <vt:lpstr>Saturn</vt:lpstr>
      <vt:lpstr>Uran</vt:lpstr>
      <vt:lpstr>Neptun</vt:lpstr>
      <vt:lpstr>Planeta X</vt:lpstr>
      <vt:lpstr>Trpasličí planety (Planetky)</vt:lpstr>
      <vt:lpstr>Měsíce, Satelity</vt:lpstr>
      <vt:lpstr>Pás asteroidů</vt:lpstr>
      <vt:lpstr>Komety</vt:lpstr>
      <vt:lpstr>Kuiperův pás</vt:lpstr>
      <vt:lpstr>Oortův oblak (mračno)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SYSTEM</dc:title>
  <dc:creator>Michal Tóth</dc:creator>
  <cp:lastModifiedBy>Mgr. Michal Tóth</cp:lastModifiedBy>
  <cp:revision>58</cp:revision>
  <dcterms:created xsi:type="dcterms:W3CDTF">2017-10-09T19:17:08Z</dcterms:created>
  <dcterms:modified xsi:type="dcterms:W3CDTF">2025-10-14T19:32:58Z</dcterms:modified>
</cp:coreProperties>
</file>