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5" r:id="rId5"/>
    <p:sldId id="267" r:id="rId6"/>
    <p:sldId id="257" r:id="rId7"/>
    <p:sldId id="259" r:id="rId8"/>
    <p:sldId id="260" r:id="rId9"/>
    <p:sldId id="262" r:id="rId10"/>
    <p:sldId id="264" r:id="rId11"/>
    <p:sldId id="268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 varScale="1">
        <p:scale>
          <a:sx n="83" d="100"/>
          <a:sy n="83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</a:rPr>
              <a:t>Složení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Slunce</a:t>
            </a:r>
            <a:endParaRPr lang="en-US" sz="24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73891569161058945"/>
          <c:y val="0.32257329047555811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Složení Slunce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</c:spPr>
          </c:dPt>
          <c:dPt>
            <c:idx val="1"/>
            <c:bubble3D val="0"/>
            <c:spPr>
              <a:gradFill>
                <a:gsLst>
                  <a:gs pos="55986">
                    <a:srgbClr val="FDDED6"/>
                  </a:gs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13500000" scaled="1"/>
              </a:gradFill>
            </c:spPr>
          </c:dPt>
          <c:dPt>
            <c:idx val="2"/>
            <c:bubble3D val="0"/>
            <c:spPr>
              <a:solidFill>
                <a:schemeClr val="bg1"/>
              </a:solidFill>
            </c:spPr>
          </c:dPt>
          <c:cat>
            <c:strRef>
              <c:f>List1!$A$2:$A$4</c:f>
              <c:strCache>
                <c:ptCount val="3"/>
                <c:pt idx="0">
                  <c:v>Vodík</c:v>
                </c:pt>
                <c:pt idx="1">
                  <c:v>Helium</c:v>
                </c:pt>
                <c:pt idx="2">
                  <c:v>Ostatní prvky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90.9</c:v>
                </c:pt>
                <c:pt idx="1">
                  <c:v>8.9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cs-CZ"/>
        </a:p>
      </c:txPr>
    </c:legend>
    <c:plotVisOnly val="1"/>
    <c:dispBlanksAs val="gap"/>
    <c:showDLblsOverMax val="0"/>
  </c:chart>
  <c:spPr>
    <a:noFill/>
    <a:effectLst/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Lk_72V9Bw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XqwRYaa1qA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z4vGvoxQA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siMbgml5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9994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228" y="19415"/>
            <a:ext cx="10803346" cy="607388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3528" y="1395268"/>
            <a:ext cx="7128792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RightUp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13000" b="1" cap="none" spc="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anose="020B0806030902050204" pitchFamily="34" charset="0"/>
              </a:rPr>
              <a:t>HVĚZDY</a:t>
            </a:r>
            <a:endParaRPr lang="cs-CZ" sz="13000" b="1" cap="none" spc="0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ientists Say: Puls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Pulsar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angl.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Pulzující neutronová hvězda, která ve dvou směrech vysílá do okolního vesmíru silné paprsky záření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„vesmírný maják“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7232"/>
            <a:ext cx="2801318" cy="12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6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Život a smrt hvězdy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074" name="Picture 2" descr="OFRII.com - Vesmír - Sluneční soustava - Hvězdy - Galaxie - Astrono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612824"/>
            <a:ext cx="7942267" cy="4465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904104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Co je hvězda?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078497980"/>
              </p:ext>
            </p:extLst>
          </p:nvPr>
        </p:nvGraphicFramePr>
        <p:xfrm>
          <a:off x="539552" y="1124744"/>
          <a:ext cx="7704856" cy="50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3144014" cy="13807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1423811" cy="15121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18" y="2324867"/>
            <a:ext cx="1080120" cy="15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904104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Fungování hvězdy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076" name="Picture 4" descr="Negative Triangularity – A Positive for Tokamak Fusion Power Reacto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74009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ntSpoon — It fuses 620 million metric tons of Hydrogen into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46" y="1521133"/>
            <a:ext cx="3977555" cy="23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3" y="1052736"/>
            <a:ext cx="8265021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Každou sekundu se ve Slunci promění 700 mil. tun vodíku na 695 mil. tun helia v procesu zvaném –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jaderná fúze. 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1" y="3854632"/>
            <a:ext cx="8254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Množství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energie 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které se během toho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uvolní, 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by celému lidstvu vystačilo na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1000 let!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22180" r="40233" b="27637"/>
          <a:stretch/>
        </p:blipFill>
        <p:spPr bwMode="auto">
          <a:xfrm>
            <a:off x="107504" y="4962628"/>
            <a:ext cx="3082565" cy="17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7866" r="24800"/>
          <a:stretch/>
        </p:blipFill>
        <p:spPr bwMode="auto">
          <a:xfrm>
            <a:off x="6228184" y="4303580"/>
            <a:ext cx="2824473" cy="243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6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4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904104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Stavba hvězdy - Slunce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050" name="Picture 2" descr="C:\Users\B410a-NTB\Pictures\Vesmír\1920px-Sun_poster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" y="2276872"/>
            <a:ext cx="9150730" cy="457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410a-NTB\Pictures\Vesmír\the-atmosphere-of-the-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" y="2050028"/>
            <a:ext cx="7171018" cy="47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410a-NTB\Pictures\Vesmír\Structure-of-the-Sun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10" y="594816"/>
            <a:ext cx="3936955" cy="38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051720" y="1484784"/>
            <a:ext cx="375476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Teplotní paradox koróny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3576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904104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Slunce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120559"/>
            <a:ext cx="4395178" cy="41204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94562"/>
            <a:ext cx="6480720" cy="16067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23878"/>
            <a:ext cx="2411760" cy="1607840"/>
          </a:xfrm>
          <a:prstGeom prst="rect">
            <a:avLst/>
          </a:prstGeom>
        </p:spPr>
      </p:pic>
      <p:sp>
        <p:nvSpPr>
          <p:cNvPr id="5" name="Tlačítko akce: Video 4">
            <a:hlinkClick r:id="rId6" highlightClick="1"/>
          </p:cNvPr>
          <p:cNvSpPr/>
          <p:nvPr/>
        </p:nvSpPr>
        <p:spPr>
          <a:xfrm>
            <a:off x="7307112" y="5775769"/>
            <a:ext cx="1513360" cy="504057"/>
          </a:xfrm>
          <a:prstGeom prst="actionButtonMovi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latin typeface="Impact" panose="020B0806030902050204" pitchFamily="34" charset="0"/>
              </a:rPr>
              <a:t>Jak se Slunce stance Červeným obrem</a:t>
            </a:r>
            <a:endParaRPr lang="cs-CZ" sz="1200" dirty="0">
              <a:latin typeface="Impact" panose="020B080603090205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8777"/>
          <a:stretch/>
        </p:blipFill>
        <p:spPr bwMode="auto">
          <a:xfrm>
            <a:off x="4842916" y="1951875"/>
            <a:ext cx="4285816" cy="245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1753602"/>
            <a:ext cx="9036497" cy="50815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05701" y="2636912"/>
            <a:ext cx="4614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Sluneční skvrny 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  místa s nižší teplotou než je okolí (4500 místo 6000 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velké jako Země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jsou způsobeny magnetickým polem Slunce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11 letý cyklus sluneční aktivity</a:t>
            </a:r>
          </a:p>
        </p:txBody>
      </p:sp>
    </p:spTree>
    <p:extLst>
      <p:ext uri="{BB962C8B-B14F-4D97-AF65-F5344CB8AC3E}">
        <p14:creationId xmlns:p14="http://schemas.microsoft.com/office/powerpoint/2010/main" val="42603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5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410a-NTB\Pictures\612502_article_photo_6hV0yaO0_90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5"/>
            <a:ext cx="9144000" cy="68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ROZDÍL HVĚZDA a PLANETA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09634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7% hmotnosti S. aby se zažehla termojaderná fuze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Od 8% hmotnosti Slunce je to Červený trpaslík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13-násobek hmotnosti Jupiteru je už hnědý trpaslík</a:t>
            </a:r>
          </a:p>
        </p:txBody>
      </p:sp>
    </p:spTree>
    <p:extLst>
      <p:ext uri="{BB962C8B-B14F-4D97-AF65-F5344CB8AC3E}">
        <p14:creationId xmlns:p14="http://schemas.microsoft.com/office/powerpoint/2010/main" val="16514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Nejbližší hvězdy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26" name="Picture 2" descr="C:\Users\B410a-NTB\Pictures\Vesmír\https___d1e00ek4ebabms.cloudfront.net_production_d16c1d23-8514-4f87-bce0-f3b8dfbb56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68759"/>
            <a:ext cx="9129120" cy="513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0" y="1484784"/>
            <a:ext cx="5832648" cy="4525963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Slunce</a:t>
            </a:r>
            <a:r>
              <a:rPr lang="cs-CZ" dirty="0" smtClean="0">
                <a:solidFill>
                  <a:schemeClr val="bg1"/>
                </a:solidFill>
              </a:rPr>
              <a:t> 150 000 000 km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Proxima Centauri </a:t>
            </a:r>
            <a:r>
              <a:rPr lang="cs-CZ" dirty="0">
                <a:solidFill>
                  <a:schemeClr val="bg1"/>
                </a:solidFill>
              </a:rPr>
              <a:t>– 4,2 </a:t>
            </a:r>
            <a:r>
              <a:rPr lang="cs-CZ" dirty="0" err="1">
                <a:solidFill>
                  <a:schemeClr val="bg1"/>
                </a:solidFill>
              </a:rPr>
              <a:t>ly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Centauri </a:t>
            </a:r>
            <a:r>
              <a:rPr lang="cs-CZ" dirty="0">
                <a:solidFill>
                  <a:schemeClr val="bg1"/>
                </a:solidFill>
              </a:rPr>
              <a:t>– 4,4 </a:t>
            </a:r>
            <a:r>
              <a:rPr lang="cs-CZ" dirty="0" err="1">
                <a:solidFill>
                  <a:schemeClr val="bg1"/>
                </a:solidFill>
              </a:rPr>
              <a:t>ly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Sirius</a:t>
            </a:r>
            <a:r>
              <a:rPr lang="cs-CZ" dirty="0">
                <a:solidFill>
                  <a:schemeClr val="bg1"/>
                </a:solidFill>
              </a:rPr>
              <a:t> – 8,6 </a:t>
            </a:r>
            <a:r>
              <a:rPr lang="cs-CZ" dirty="0" err="1">
                <a:solidFill>
                  <a:schemeClr val="bg1"/>
                </a:solidFill>
              </a:rPr>
              <a:t>ly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Cygni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– 10,4 </a:t>
            </a:r>
            <a:r>
              <a:rPr lang="cs-CZ" dirty="0" err="1" smtClean="0">
                <a:solidFill>
                  <a:schemeClr val="bg1"/>
                </a:solidFill>
              </a:rPr>
              <a:t>ly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Epsilon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Eridani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– 10,5 </a:t>
            </a:r>
            <a:r>
              <a:rPr lang="cs-CZ" dirty="0" err="1" smtClean="0">
                <a:solidFill>
                  <a:schemeClr val="bg1"/>
                </a:solidFill>
              </a:rPr>
              <a:t>ly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Obdélníkový popisek 3"/>
          <p:cNvSpPr/>
          <p:nvPr/>
        </p:nvSpPr>
        <p:spPr>
          <a:xfrm>
            <a:off x="6876256" y="1361392"/>
            <a:ext cx="2016224" cy="720080"/>
          </a:xfrm>
          <a:prstGeom prst="wedgeRectCallout">
            <a:avLst>
              <a:gd name="adj1" fmla="val -42148"/>
              <a:gd name="adj2" fmla="val 71389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</a:t>
            </a:r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angl. </a:t>
            </a:r>
            <a:r>
              <a:rPr lang="cs-CZ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(světelný rok)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roxima Centauri na snímku z HST | Hvězdy | Články | Astronomický  informační server astro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8" y="3284984"/>
            <a:ext cx="7996466" cy="35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Velikosti hvězd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7868" y="1196753"/>
            <a:ext cx="4546848" cy="32403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Bílý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trpaslík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Hnědý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trpaslík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Žlutý trpaslík – Slunce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Obři,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Nadobři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Veleobři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je </a:t>
            </a:r>
            <a:r>
              <a:rPr lang="cs-CZ" dirty="0" smtClean="0">
                <a:solidFill>
                  <a:schemeClr val="bg1"/>
                </a:solidFill>
              </a:rPr>
              <a:t>UY </a:t>
            </a:r>
            <a:r>
              <a:rPr lang="cs-CZ" dirty="0" err="1" smtClean="0">
                <a:solidFill>
                  <a:schemeClr val="bg1"/>
                </a:solidFill>
              </a:rPr>
              <a:t>Scuti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 descr="C:\Users\B410a-NTB\Downloads\hr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64" y="980728"/>
            <a:ext cx="43590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4564208" cy="199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pernova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5096" cy="69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Supernova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zářivý výbuch v galaxií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Vzniká, když obří hvězdě dojde palivo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 prvky těžší než helium vznikají ve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hvězdách, prvky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těžší než železo vznikají při výbuchu supernovy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(jsme složeni z hvězdného prachu)</a:t>
            </a:r>
          </a:p>
          <a:p>
            <a:endParaRPr lang="cs-CZ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5001360"/>
            <a:ext cx="4217630" cy="164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249</Words>
  <Application>Microsoft Office PowerPoint</Application>
  <PresentationFormat>Předvádění na obrazovce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Prezentace aplikace PowerPoint</vt:lpstr>
      <vt:lpstr>Co je hvězda?</vt:lpstr>
      <vt:lpstr>Fungování hvězdy</vt:lpstr>
      <vt:lpstr>Stavba hvězdy - Slunce</vt:lpstr>
      <vt:lpstr>Slunce</vt:lpstr>
      <vt:lpstr>ROZDÍL HVĚZDA a PLANETA</vt:lpstr>
      <vt:lpstr>Nejbližší hvězdy</vt:lpstr>
      <vt:lpstr>Velikosti hvězd</vt:lpstr>
      <vt:lpstr>Supernova</vt:lpstr>
      <vt:lpstr>Pulsar</vt:lpstr>
      <vt:lpstr>Život a smrt hvězdy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HVĚZDY</dc:title>
  <dc:creator>B410a-NTB</dc:creator>
  <cp:lastModifiedBy>Mgr. Michal Tóth</cp:lastModifiedBy>
  <cp:revision>51</cp:revision>
  <dcterms:created xsi:type="dcterms:W3CDTF">2018-07-10T19:08:42Z</dcterms:created>
  <dcterms:modified xsi:type="dcterms:W3CDTF">2025-10-08T19:36:22Z</dcterms:modified>
</cp:coreProperties>
</file>