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2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4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8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22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3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1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6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1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0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44749-2E43-4E09-9E3C-1ECC05498444}" type="datetimeFigureOut">
              <a:rPr lang="cs-CZ" smtClean="0"/>
              <a:t>20.09.2021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9B39-2D9D-40F4-B918-F61A9B2DD1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49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d/da/Andromeda_and_Milky_Way_collision.ogv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jLk_72V9B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r="6200"/>
          <a:stretch/>
        </p:blipFill>
        <p:spPr>
          <a:xfrm>
            <a:off x="-262804" y="0"/>
            <a:ext cx="9554314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5400600" cy="1470025"/>
          </a:xfrm>
        </p:spPr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ZEMĚPIS</a:t>
            </a:r>
            <a:endParaRPr lang="cs-CZ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aneb</a:t>
            </a:r>
          </a:p>
          <a:p>
            <a:r>
              <a:rPr lang="cs-CZ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Země ve vesmíru</a:t>
            </a:r>
            <a:endParaRPr lang="cs-CZ" sz="4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Šikmý pruh 5"/>
          <p:cNvSpPr/>
          <p:nvPr/>
        </p:nvSpPr>
        <p:spPr>
          <a:xfrm>
            <a:off x="2915816" y="980728"/>
            <a:ext cx="2160240" cy="1872208"/>
          </a:xfrm>
          <a:prstGeom prst="diagStripe">
            <a:avLst>
              <a:gd name="adj" fmla="val 73932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Šikmý pruh 6"/>
          <p:cNvSpPr/>
          <p:nvPr/>
        </p:nvSpPr>
        <p:spPr>
          <a:xfrm rot="5163387">
            <a:off x="2915816" y="980728"/>
            <a:ext cx="2160240" cy="1872208"/>
          </a:xfrm>
          <a:prstGeom prst="diagStripe">
            <a:avLst>
              <a:gd name="adj" fmla="val 73932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38568" y="1189201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VESMÍRO</a:t>
            </a:r>
            <a:endParaRPr lang="cs-CZ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6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09" y="1525288"/>
            <a:ext cx="8888987" cy="5000056"/>
          </a:xfrm>
          <a:prstGeom prst="rect">
            <a:avLst/>
          </a:prstGeom>
        </p:spPr>
      </p:pic>
      <p:sp>
        <p:nvSpPr>
          <p:cNvPr id="6" name="Popisek se šipkou dolů 5"/>
          <p:cNvSpPr/>
          <p:nvPr/>
        </p:nvSpPr>
        <p:spPr>
          <a:xfrm>
            <a:off x="1187624" y="531832"/>
            <a:ext cx="1872208" cy="2232248"/>
          </a:xfrm>
          <a:prstGeom prst="downArrowCallout">
            <a:avLst>
              <a:gd name="adj1" fmla="val 12539"/>
              <a:gd name="adj2" fmla="val 13443"/>
              <a:gd name="adj3" fmla="val 28908"/>
              <a:gd name="adj4" fmla="val 53917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TRAPPIST 1 je malá chladná hvězda – červený trpaslík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835696" y="6093296"/>
            <a:ext cx="5904656" cy="43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Hvězda TRAPPIST 1 je vzdálená od Země cca 40 světelných let</a:t>
            </a:r>
            <a:endParaRPr lang="cs-CZ" dirty="0"/>
          </a:p>
        </p:txBody>
      </p:sp>
      <p:sp>
        <p:nvSpPr>
          <p:cNvPr id="8" name="Popisek se šipkou dolů 7"/>
          <p:cNvSpPr/>
          <p:nvPr/>
        </p:nvSpPr>
        <p:spPr>
          <a:xfrm>
            <a:off x="4211960" y="203543"/>
            <a:ext cx="3000368" cy="1944217"/>
          </a:xfrm>
          <a:prstGeom prst="downArrowCallout">
            <a:avLst>
              <a:gd name="adj1" fmla="val 111068"/>
              <a:gd name="adj2" fmla="val 68696"/>
              <a:gd name="adj3" fmla="val 24530"/>
              <a:gd name="adj4" fmla="val 692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 planety se nacházejí v obyvatelné zóně, mají srovnatelnou velikost jako Země a spektroskopicky byla v atmosféře potvrzena voda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195736" y="3284984"/>
            <a:ext cx="3516408" cy="7920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Planety obíhají tak blízko u sebe, že se navzájem gravitačně ovlivňují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1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vesmÃ­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5704"/>
            <a:ext cx="7515756" cy="686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VESMÍROPIS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základní struktura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4908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 je většinou prázdný prostor, ve kterém se vyskytují „hvězdné ostrovy“- GALAXIE</a:t>
            </a:r>
          </a:p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GALAXIE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sestávají z tzv. HVĚZDNÝCH SYSTÉMŮ</a:t>
            </a:r>
          </a:p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HVĚZDNÝ SYSTÉM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hvězda (nebo i více hvězd), kolem kterých obíhají menší objekty – největší z těchto objektů jsou PLANETY</a:t>
            </a:r>
          </a:p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PLANETY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můžou mít kolem sebe měsíce, tzv. satelity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Ã½sledek obrÃ¡zku pro multivers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56" y="364502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1124744"/>
            <a:ext cx="9010209" cy="625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Ã½sledek obrÃ¡zku pro big b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32370"/>
            <a:ext cx="7740353" cy="547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VESMÍROPIS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VESMÍR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r>
              <a:rPr lang="cs-CZ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věk: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13,8 miliard let</a:t>
            </a:r>
          </a:p>
          <a:p>
            <a:r>
              <a:rPr lang="cs-CZ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vzniku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„Velký třesk“ (Big 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cs-CZ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Momentální stav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je plochý a neustále se rozpíná</a:t>
            </a:r>
          </a:p>
          <a:p>
            <a:r>
              <a:rPr lang="cs-CZ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Zajímavost: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podle nejmodernější fyzikální teorie strun, je to pouze jeden z mnoha</a:t>
            </a:r>
            <a:r>
              <a:rPr lang="cs-CZ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vesmírů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Výbuch 1 4"/>
          <p:cNvSpPr/>
          <p:nvPr/>
        </p:nvSpPr>
        <p:spPr>
          <a:xfrm>
            <a:off x="3851920" y="2546616"/>
            <a:ext cx="3474640" cy="3672408"/>
          </a:xfrm>
          <a:prstGeom prst="irregularSeal1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Velkém Třesku jediným rázem vznikl vesmír a okamžitě začal růst všemi směry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9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"/>
                            </p:stCondLst>
                            <p:childTnLst>
                              <p:par>
                                <p:cTn id="42" presetID="27" presetClass="emph" presetSubtype="0" fill="remove" grpId="1" nodeType="after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8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uiExpand="1" animBg="1"/>
      <p:bldP spid="5" grpId="1" animBg="1"/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260404"/>
            <a:ext cx="3629016" cy="359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ek obrÃ¡zku pro eliptic gala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" y="32625"/>
            <a:ext cx="9036495" cy="677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78353"/>
            <a:ext cx="6228184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VESMÍROPIS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GALAXIE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47260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Jsou to velké hvězdné ostrovy, základní stavební kameny vesmíru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Díky rozpínání vesmíru od Velkého třesku se od sebe neustále vzdalují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Jsou sdruženy do malých (kupy) a velkých (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nadkupy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shluků</a:t>
            </a:r>
          </a:p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základní typy dle tvaru: eliptická, spirální a nepravidelná nebo i trpasličí (podle velikosti)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Stavba galaxie: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00"/>
                            </p:stCondLst>
                            <p:childTnLst>
                              <p:par>
                                <p:cTn id="4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black 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6" y="1714499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crab neb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36154"/>
            <a:ext cx="5849808" cy="57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36904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VESMÍROPIS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STAVBA GALAXIE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472608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středu se nachází tzv. 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supermasivní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černá díra</a:t>
            </a:r>
          </a:p>
          <a:p>
            <a:pPr>
              <a:spcAft>
                <a:spcPts val="3000"/>
              </a:spcAft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Krom toho obsahuje miliardy různě starých hvězd, menších černých děr (zbytky po obřích hvězdách), hvězdokupy („porodnice“ hvězd), mračna prachu a plynů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Nejbližší galaxie: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876144" y="6202488"/>
            <a:ext cx="32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Krabí mlhovina </a:t>
            </a:r>
          </a:p>
          <a:p>
            <a:pPr algn="r"/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(zbytek po výbuchu supernovy)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60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milky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" y="153070"/>
            <a:ext cx="9112000" cy="670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pisek se šipkou doleva 1"/>
          <p:cNvSpPr/>
          <p:nvPr/>
        </p:nvSpPr>
        <p:spPr>
          <a:xfrm>
            <a:off x="6948264" y="2132856"/>
            <a:ext cx="1800200" cy="1224136"/>
          </a:xfrm>
          <a:prstGeom prst="leftArrowCallout">
            <a:avLst>
              <a:gd name="adj1" fmla="val 32141"/>
              <a:gd name="adj2" fmla="val 25000"/>
              <a:gd name="adj3" fmla="val 30356"/>
              <a:gd name="adj4" fmla="val 649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Pohled ze Země </a:t>
            </a:r>
            <a:r>
              <a:rPr lang="cs-CZ" dirty="0" smtClean="0"/>
              <a:t>(skutečný)</a:t>
            </a:r>
            <a:endParaRPr lang="cs-CZ" dirty="0"/>
          </a:p>
        </p:txBody>
      </p:sp>
      <p:pic>
        <p:nvPicPr>
          <p:cNvPr id="1026" name="Picture 2" descr="VÃ½sledek obrÃ¡zku pro sun in milky 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" y="75553"/>
            <a:ext cx="6772248" cy="67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vislý svitek 4"/>
          <p:cNvSpPr/>
          <p:nvPr/>
        </p:nvSpPr>
        <p:spPr>
          <a:xfrm>
            <a:off x="107504" y="4797152"/>
            <a:ext cx="2351252" cy="1895056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Milky </a:t>
            </a:r>
            <a:r>
              <a:rPr lang="cs-CZ" b="1" dirty="0" err="1" smtClean="0">
                <a:solidFill>
                  <a:schemeClr val="tx2"/>
                </a:solidFill>
              </a:rPr>
              <a:t>Way</a:t>
            </a:r>
            <a:r>
              <a:rPr lang="cs-CZ" dirty="0" smtClean="0">
                <a:solidFill>
                  <a:schemeClr val="tx2"/>
                </a:solidFill>
              </a:rPr>
              <a:t> – </a:t>
            </a:r>
            <a:r>
              <a:rPr lang="cs-CZ" b="1" dirty="0" smtClean="0">
                <a:solidFill>
                  <a:schemeClr val="tx2"/>
                </a:solidFill>
              </a:rPr>
              <a:t>Mléčná dráha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j</a:t>
            </a:r>
            <a:r>
              <a:rPr lang="cs-CZ" dirty="0" smtClean="0">
                <a:solidFill>
                  <a:schemeClr val="tx2"/>
                </a:solidFill>
              </a:rPr>
              <a:t>e to galaxie, ve které se nachází Sluneční soustava</a:t>
            </a:r>
          </a:p>
        </p:txBody>
      </p:sp>
      <p:sp>
        <p:nvSpPr>
          <p:cNvPr id="3" name="Popisek se šipkou doleva 2"/>
          <p:cNvSpPr/>
          <p:nvPr/>
        </p:nvSpPr>
        <p:spPr>
          <a:xfrm>
            <a:off x="6372200" y="4149080"/>
            <a:ext cx="1728192" cy="1440160"/>
          </a:xfrm>
          <a:prstGeom prst="lef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Pohled celkový </a:t>
            </a:r>
            <a:r>
              <a:rPr lang="cs-CZ" dirty="0" smtClean="0"/>
              <a:t>(animace)</a:t>
            </a:r>
            <a:endParaRPr lang="cs-CZ" dirty="0"/>
          </a:p>
        </p:txBody>
      </p:sp>
      <p:sp>
        <p:nvSpPr>
          <p:cNvPr id="4" name="Popisek se šipkou nahoru 3"/>
          <p:cNvSpPr/>
          <p:nvPr/>
        </p:nvSpPr>
        <p:spPr>
          <a:xfrm>
            <a:off x="2123728" y="5396064"/>
            <a:ext cx="2736304" cy="1296144"/>
          </a:xfrm>
          <a:prstGeom prst="upArrowCallout">
            <a:avLst>
              <a:gd name="adj1" fmla="val 25000"/>
              <a:gd name="adj2" fmla="val 28636"/>
              <a:gd name="adj3" fmla="val 25000"/>
              <a:gd name="adj4" fmla="val 6570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Slunce se nachází ve 2/3 od středu mezi dvěma spirálními rameny</a:t>
            </a:r>
            <a:endParaRPr lang="cs-CZ" b="1" dirty="0"/>
          </a:p>
        </p:txBody>
      </p:sp>
      <p:pic>
        <p:nvPicPr>
          <p:cNvPr id="1028" name="Picture 4" descr="VÃ½sledek obrÃ¡zku pro androme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5" y="2832"/>
            <a:ext cx="9159975" cy="69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vislý svitek 9"/>
          <p:cNvSpPr/>
          <p:nvPr/>
        </p:nvSpPr>
        <p:spPr>
          <a:xfrm>
            <a:off x="60624" y="153070"/>
            <a:ext cx="2135112" cy="4212034"/>
          </a:xfrm>
          <a:prstGeom prst="verticalScroll">
            <a:avLst>
              <a:gd name="adj" fmla="val 7833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 smtClean="0">
              <a:solidFill>
                <a:schemeClr val="tx2"/>
              </a:solidFill>
            </a:endParaRPr>
          </a:p>
          <a:p>
            <a:pPr algn="ctr"/>
            <a:r>
              <a:rPr lang="cs-CZ" b="1" dirty="0" smtClean="0">
                <a:solidFill>
                  <a:schemeClr val="tx2"/>
                </a:solidFill>
              </a:rPr>
              <a:t>M31 </a:t>
            </a:r>
            <a:r>
              <a:rPr lang="cs-CZ" dirty="0" smtClean="0">
                <a:solidFill>
                  <a:schemeClr val="tx2"/>
                </a:solidFill>
              </a:rPr>
              <a:t>– </a:t>
            </a:r>
            <a:r>
              <a:rPr lang="cs-CZ" b="1" dirty="0" smtClean="0">
                <a:solidFill>
                  <a:schemeClr val="tx2"/>
                </a:solidFill>
              </a:rPr>
              <a:t>Galaxie v Andromedě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j</a:t>
            </a:r>
            <a:r>
              <a:rPr lang="cs-CZ" dirty="0" smtClean="0">
                <a:solidFill>
                  <a:schemeClr val="tx2"/>
                </a:solidFill>
              </a:rPr>
              <a:t>e to největší galaxie v našem okolí (2x větší než Mléčná  dráha), jedná se taky o spirální </a:t>
            </a:r>
            <a:r>
              <a:rPr lang="cs-CZ" dirty="0" err="1" smtClean="0">
                <a:solidFill>
                  <a:schemeClr val="tx2"/>
                </a:solidFill>
              </a:rPr>
              <a:t>galaxí</a:t>
            </a:r>
            <a:r>
              <a:rPr lang="cs-CZ" dirty="0" smtClean="0">
                <a:solidFill>
                  <a:schemeClr val="tx2"/>
                </a:solidFill>
              </a:rPr>
              <a:t> s dvojitým jádrem, obě galaxie se k sobě přibližují a ke kolizi dojde za 4 miliardy let </a:t>
            </a:r>
          </a:p>
          <a:p>
            <a:pPr algn="ctr"/>
            <a:endParaRPr lang="cs-CZ" dirty="0" smtClean="0">
              <a:solidFill>
                <a:schemeClr val="tx2"/>
              </a:solidFill>
            </a:endParaRPr>
          </a:p>
        </p:txBody>
      </p:sp>
      <p:sp>
        <p:nvSpPr>
          <p:cNvPr id="6" name="Popisek se šipkou nahoru 5"/>
          <p:cNvSpPr/>
          <p:nvPr/>
        </p:nvSpPr>
        <p:spPr>
          <a:xfrm>
            <a:off x="226508" y="4221088"/>
            <a:ext cx="1969228" cy="117497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Video: </a:t>
            </a:r>
            <a:r>
              <a:rPr lang="cs-CZ" sz="800" dirty="0" smtClean="0"/>
              <a:t>h</a:t>
            </a:r>
            <a:r>
              <a:rPr lang="cs-CZ" sz="800" dirty="0" smtClean="0">
                <a:hlinkClick r:id="rId6"/>
              </a:rPr>
              <a:t>ttps</a:t>
            </a:r>
            <a:r>
              <a:rPr lang="cs-CZ" sz="800" dirty="0">
                <a:hlinkClick r:id="rId6"/>
              </a:rPr>
              <a:t>://</a:t>
            </a:r>
            <a:r>
              <a:rPr lang="cs-CZ" sz="800" dirty="0" smtClean="0">
                <a:hlinkClick r:id="rId6"/>
              </a:rPr>
              <a:t>upload.wikimedia.org/wikipedia/commons/d/da/Andromeda_and_Milky_Way_collision.ogv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4337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10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  <p:bldP spid="3" grpId="0" animBg="1"/>
      <p:bldP spid="4" grpId="0" animBg="1"/>
      <p:bldP spid="10" grpId="0" uiExpand="1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" y="1124744"/>
            <a:ext cx="9144000" cy="56509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VESMÍROPIS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ČERNÉ DÍRY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499"/>
            <a:ext cx="9144000" cy="51435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" y="3363459"/>
            <a:ext cx="9130312" cy="3475109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496944" cy="5112568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objekt, který má tak obrovskou gravitační sílu, že nepustí ze sebe ani dopadené světlo 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(nejrychlejší věc ve vesmíru)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 proto není vidět 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(dá se pozorovat pouze podle toho, co dělá ve svém okolí)</a:t>
            </a:r>
          </a:p>
          <a:p>
            <a:pPr>
              <a:spcAft>
                <a:spcPts val="2400"/>
              </a:spcAft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Malé Č.D. vznikají po smrti obřích hvězd 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(musí být víc než 3krát těžší než Slunce)</a:t>
            </a:r>
          </a:p>
          <a:p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Obří (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supermasivní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Č.D. jsou ve středu 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galaxí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(10000krát hmotnější než Slunce)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VESMÍROPIS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Pulsary, Supernovy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518457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</a:pP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Pulsar 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Pulsing</a:t>
            </a:r>
            <a:r>
              <a:rPr lang="cs-CZ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Star)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pulzující – rotující neutronová hvězda vyzařující záření (např. světelné, 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rontgenové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rádiové) </a:t>
            </a:r>
            <a:r>
              <a:rPr lang="cs-CZ" dirty="0"/>
              <a:t>https://</a:t>
            </a:r>
            <a:r>
              <a:rPr lang="cs-CZ" sz="1300" dirty="0">
                <a:solidFill>
                  <a:srgbClr val="FFFF00"/>
                </a:solidFill>
                <a:hlinkClick r:id="rId2"/>
              </a:rPr>
              <a:t>www.youtube.com/watch?v=gjLk_72V9Bw</a:t>
            </a:r>
            <a:endParaRPr lang="cs-CZ" sz="13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</a:pPr>
            <a:r>
              <a:rPr lang="cs-CZ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Neutronová hvězda </a:t>
            </a: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závěrečné stádium hvězdy, která vybuchla jako supernova</a:t>
            </a:r>
          </a:p>
          <a:p>
            <a:pPr>
              <a:spcAft>
                <a:spcPts val="2400"/>
              </a:spcAft>
            </a:pPr>
            <a:r>
              <a:rPr lang="cs-CZ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Supernova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obrovská exploze velké hvězdy, která už nemá dostatek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paliva.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 tomto výbuchu vznikají prvky těžší než železo – např. měď, zinek, zlato, stříbro, platina, olovo, jód nebo uran – ze zbytků po jednom takovém výbuchu vznikla i celá Sluneční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soustava </a:t>
            </a:r>
            <a:r>
              <a:rPr lang="cs-CZ" dirty="0" smtClean="0"/>
              <a:t>h//</a:t>
            </a:r>
            <a:r>
              <a:rPr lang="cs-CZ" sz="1300" dirty="0">
                <a:hlinkClick r:id="rId2"/>
              </a:rPr>
              <a:t>www.youtube.com/watch?v=gjLk_72V9Bw</a:t>
            </a:r>
            <a:endParaRPr lang="cs-CZ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5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VESMÍROPIS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Exoplanety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4006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2400"/>
              </a:spcAft>
            </a:pPr>
            <a:r>
              <a:rPr lang="cs-CZ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Exoplaneta</a:t>
            </a: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je planeta mimo Sluneční soustavu, tedy planeta obíhající nějakou jinou hvězdu (hvězdy)</a:t>
            </a:r>
          </a:p>
          <a:p>
            <a:pPr>
              <a:spcAft>
                <a:spcPts val="2400"/>
              </a:spcAft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Statisticky propočteno objevíme každý den jednu novou 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exoplanetu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(nyní jich známe tisíce)</a:t>
            </a:r>
          </a:p>
          <a:p>
            <a:pPr>
              <a:spcAft>
                <a:spcPts val="2400"/>
              </a:spcAft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Zdá se, že každá hvězda má planety, dokonce i takové 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nepravděpod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objekty jako pulsary</a:t>
            </a:r>
          </a:p>
          <a:p>
            <a:pPr>
              <a:spcAft>
                <a:spcPts val="2400"/>
              </a:spcAft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rámci planet se rozlišuje tzv. </a:t>
            </a:r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obyvatelná zóna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oblast v určité vzdálenosti od hvězdy, kde by se mohl vyskytovat život (na planetách je voda v kapalném skupenství )</a:t>
            </a:r>
          </a:p>
          <a:p>
            <a:pPr>
              <a:spcAft>
                <a:spcPts val="2400"/>
              </a:spcAft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Nejznámější </a:t>
            </a:r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exoplanetární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soustavou je TRAPPIST 1</a:t>
            </a:r>
            <a:r>
              <a:rPr lang="cs-CZ" dirty="0" smtClean="0"/>
              <a:t>/</a:t>
            </a:r>
            <a:endParaRPr lang="cs-CZ" sz="1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VÃ½sledek obrÃ¡zku pro habitable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6952864" cy="46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83736" y="29249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OBYVATELNÁ ZÓNA</a:t>
            </a:r>
            <a:endParaRPr lang="cs-CZ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Šipka doprava se zářezem 6"/>
          <p:cNvSpPr/>
          <p:nvPr/>
        </p:nvSpPr>
        <p:spPr>
          <a:xfrm>
            <a:off x="7832880" y="6172120"/>
            <a:ext cx="1008112" cy="36004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1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4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4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634</Words>
  <Application>Microsoft Office PowerPoint</Application>
  <PresentationFormat>Předvádění na obrazovce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ZEMĚPIS</vt:lpstr>
      <vt:lpstr>VESMÍROPIS – základní struktura</vt:lpstr>
      <vt:lpstr>VESMÍROPIS – VESMÍR</vt:lpstr>
      <vt:lpstr>VESMÍROPIS – GALAXIE</vt:lpstr>
      <vt:lpstr>VESMÍROPIS – STAVBA GALAXIE</vt:lpstr>
      <vt:lpstr>Prezentace aplikace PowerPoint</vt:lpstr>
      <vt:lpstr>VESMÍROPIS – ČERNÉ DÍRY</vt:lpstr>
      <vt:lpstr>VESMÍROPIS – Pulsary, Supernovy</vt:lpstr>
      <vt:lpstr>VESMÍROPIS – Exoplanety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ZEMĚPIS</dc:title>
  <dc:creator>B410a-NTB</dc:creator>
  <cp:lastModifiedBy>Mgr. Michal Tóth</cp:lastModifiedBy>
  <cp:revision>57</cp:revision>
  <dcterms:created xsi:type="dcterms:W3CDTF">2018-07-08T08:12:46Z</dcterms:created>
  <dcterms:modified xsi:type="dcterms:W3CDTF">2021-09-20T06:08:35Z</dcterms:modified>
</cp:coreProperties>
</file>