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269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6.png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6.png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image" Target="../media/image6.png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6.png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8.jpg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image" Target="../media/image6.png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image" Target="../media/image6.png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6.png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image" Target="../media/image6.png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Austrálie</c:v>
                </c:pt>
              </c:strCache>
            </c:strRef>
          </c:tx>
          <c:explosion val="8"/>
          <c:dPt>
            <c:idx val="1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c:spPr>
          </c:dPt>
          <c:cat>
            <c:strRef>
              <c:f>List1!$A$2:$A$4</c:f>
              <c:strCache>
                <c:ptCount val="3"/>
                <c:pt idx="0">
                  <c:v>Jádro</c:v>
                </c:pt>
                <c:pt idx="1">
                  <c:v>Obnovitelné</c:v>
                </c:pt>
                <c:pt idx="2">
                  <c:v>Fosilní paliva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</c:v>
                </c:pt>
                <c:pt idx="1">
                  <c:v>13</c:v>
                </c:pt>
                <c:pt idx="2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Slovensko</c:v>
                </c:pt>
              </c:strCache>
            </c:strRef>
          </c:tx>
          <c:explosion val="8"/>
          <c:dPt>
            <c:idx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c:spPr>
          </c:dPt>
          <c:cat>
            <c:strRef>
              <c:f>List1!$A$2:$A$4</c:f>
              <c:strCache>
                <c:ptCount val="3"/>
                <c:pt idx="0">
                  <c:v>Jádro</c:v>
                </c:pt>
                <c:pt idx="1">
                  <c:v>Obnovitelné</c:v>
                </c:pt>
                <c:pt idx="2">
                  <c:v>Fosilní paliva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20</c:v>
                </c:pt>
                <c:pt idx="1">
                  <c:v>9.8000000000000007</c:v>
                </c:pt>
                <c:pt idx="2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Česko</c:v>
                </c:pt>
              </c:strCache>
            </c:strRef>
          </c:tx>
          <c:explosion val="8"/>
          <c:dPt>
            <c:idx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c:spPr>
          </c:dPt>
          <c:cat>
            <c:strRef>
              <c:f>List1!$A$2:$A$4</c:f>
              <c:strCache>
                <c:ptCount val="3"/>
                <c:pt idx="0">
                  <c:v>Jádro</c:v>
                </c:pt>
                <c:pt idx="1">
                  <c:v>Obnovitelné</c:v>
                </c:pt>
                <c:pt idx="2">
                  <c:v>Fosilní paliva</c:v>
                </c:pt>
              </c:strCache>
            </c:strRef>
          </c:cat>
          <c:val>
            <c:numRef>
              <c:f>List1!$B$2:$B$4</c:f>
              <c:numCache>
                <c:formatCode>d\-mmm</c:formatCode>
                <c:ptCount val="3"/>
                <c:pt idx="0" formatCode="General">
                  <c:v>16</c:v>
                </c:pt>
                <c:pt idx="1">
                  <c:v>6</c:v>
                </c:pt>
                <c:pt idx="2" formatCode="General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Rakousko</c:v>
                </c:pt>
              </c:strCache>
            </c:strRef>
          </c:tx>
          <c:explosion val="8"/>
          <c:dPt>
            <c:idx val="1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c:spPr>
          </c:dPt>
          <c:cat>
            <c:strRef>
              <c:f>List1!$A$2:$A$4</c:f>
              <c:strCache>
                <c:ptCount val="3"/>
                <c:pt idx="0">
                  <c:v>Jádro</c:v>
                </c:pt>
                <c:pt idx="1">
                  <c:v>Obnovitelné</c:v>
                </c:pt>
                <c:pt idx="2">
                  <c:v>Fosilní paliva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</c:v>
                </c:pt>
                <c:pt idx="1">
                  <c:v>37</c:v>
                </c:pt>
                <c:pt idx="2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Dánsko</c:v>
                </c:pt>
              </c:strCache>
            </c:strRef>
          </c:tx>
          <c:explosion val="8"/>
          <c:dPt>
            <c:idx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c:spPr>
          </c:dPt>
          <c:cat>
            <c:strRef>
              <c:f>List1!$A$2:$A$4</c:f>
              <c:strCache>
                <c:ptCount val="3"/>
                <c:pt idx="0">
                  <c:v>Jádro</c:v>
                </c:pt>
                <c:pt idx="1">
                  <c:v>Obnovitelné</c:v>
                </c:pt>
                <c:pt idx="2">
                  <c:v>Fosilní paliva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</c:v>
                </c:pt>
                <c:pt idx="1">
                  <c:v>39</c:v>
                </c:pt>
                <c:pt idx="2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Fínsko</c:v>
                </c:pt>
              </c:strCache>
            </c:strRef>
          </c:tx>
          <c:explosion val="8"/>
          <c:dPt>
            <c:idx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c:spPr>
          </c:dPt>
          <c:cat>
            <c:strRef>
              <c:f>List1!$A$2:$A$4</c:f>
              <c:strCache>
                <c:ptCount val="3"/>
                <c:pt idx="0">
                  <c:v>Jádro</c:v>
                </c:pt>
                <c:pt idx="1">
                  <c:v>Obnovitelné</c:v>
                </c:pt>
                <c:pt idx="2">
                  <c:v>Fosilní paliva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18</c:v>
                </c:pt>
                <c:pt idx="1">
                  <c:v>34</c:v>
                </c:pt>
                <c:pt idx="2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Francie</c:v>
                </c:pt>
              </c:strCache>
            </c:strRef>
          </c:tx>
          <c:explosion val="8"/>
          <c:dPt>
            <c:idx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c:spPr>
          </c:dPt>
          <c:cat>
            <c:strRef>
              <c:f>List1!$A$2:$A$4</c:f>
              <c:strCache>
                <c:ptCount val="3"/>
                <c:pt idx="0">
                  <c:v>Jádro</c:v>
                </c:pt>
                <c:pt idx="1">
                  <c:v>Obnovitelné</c:v>
                </c:pt>
                <c:pt idx="2">
                  <c:v>Fosilní paliva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36</c:v>
                </c:pt>
                <c:pt idx="1">
                  <c:v>13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Island</c:v>
                </c:pt>
              </c:strCache>
            </c:strRef>
          </c:tx>
          <c:explosion val="8"/>
          <c:dPt>
            <c:idx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c:spPr>
          </c:dPt>
          <c:cat>
            <c:strRef>
              <c:f>List1!$A$2:$A$4</c:f>
              <c:strCache>
                <c:ptCount val="3"/>
                <c:pt idx="0">
                  <c:v>Jádro</c:v>
                </c:pt>
                <c:pt idx="1">
                  <c:v>Obnovitelné</c:v>
                </c:pt>
                <c:pt idx="2">
                  <c:v>Fosilní paliva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</c:v>
                </c:pt>
                <c:pt idx="1">
                  <c:v>86.87</c:v>
                </c:pt>
                <c:pt idx="2">
                  <c:v>12.8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Saudská Arábie</c:v>
                </c:pt>
              </c:strCache>
            </c:strRef>
          </c:tx>
          <c:explosion val="8"/>
          <c:dPt>
            <c:idx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</c:dPt>
          <c:cat>
            <c:strRef>
              <c:f>List1!$A$2:$A$4</c:f>
              <c:strCache>
                <c:ptCount val="3"/>
                <c:pt idx="0">
                  <c:v>Jádro</c:v>
                </c:pt>
                <c:pt idx="1">
                  <c:v>Obnovitelné</c:v>
                </c:pt>
                <c:pt idx="2">
                  <c:v>Fosilní paliva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</c:v>
                </c:pt>
                <c:pt idx="1">
                  <c:v>7.0000000000000007E-2</c:v>
                </c:pt>
                <c:pt idx="2">
                  <c:v>99.3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Nový Zéland</c:v>
                </c:pt>
              </c:strCache>
            </c:strRef>
          </c:tx>
          <c:explosion val="8"/>
          <c:dPt>
            <c:idx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c:spPr>
          </c:dPt>
          <c:cat>
            <c:strRef>
              <c:f>List1!$A$2:$A$4</c:f>
              <c:strCache>
                <c:ptCount val="3"/>
                <c:pt idx="0">
                  <c:v>Jádro</c:v>
                </c:pt>
                <c:pt idx="1">
                  <c:v>Obnovitelné</c:v>
                </c:pt>
                <c:pt idx="2">
                  <c:v>Fosilní paliva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</c:v>
                </c:pt>
                <c:pt idx="1">
                  <c:v>40.22</c:v>
                </c:pt>
                <c:pt idx="2">
                  <c:v>59.75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Norsko</c:v>
                </c:pt>
              </c:strCache>
            </c:strRef>
          </c:tx>
          <c:explosion val="8"/>
          <c:dPt>
            <c:idx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</c:dPt>
          <c:cat>
            <c:strRef>
              <c:f>List1!$A$2:$A$4</c:f>
              <c:strCache>
                <c:ptCount val="3"/>
                <c:pt idx="0">
                  <c:v>Jádro</c:v>
                </c:pt>
                <c:pt idx="1">
                  <c:v>Obnovitelné</c:v>
                </c:pt>
                <c:pt idx="2">
                  <c:v>Fosilní paliva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</c:v>
                </c:pt>
                <c:pt idx="1">
                  <c:v>71.56</c:v>
                </c:pt>
                <c:pt idx="2">
                  <c:v>27.63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4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35E6-6272-4628-847F-8F9818E06BBA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E02D-D570-4F35-A591-3B952C3AB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68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35E6-6272-4628-847F-8F9818E06BBA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E02D-D570-4F35-A591-3B952C3AB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35E6-6272-4628-847F-8F9818E06BBA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E02D-D570-4F35-A591-3B952C3AB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8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35E6-6272-4628-847F-8F9818E06BBA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E02D-D570-4F35-A591-3B952C3AB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8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35E6-6272-4628-847F-8F9818E06BBA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E02D-D570-4F35-A591-3B952C3AB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91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35E6-6272-4628-847F-8F9818E06BBA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E02D-D570-4F35-A591-3B952C3AB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7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35E6-6272-4628-847F-8F9818E06BBA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E02D-D570-4F35-A591-3B952C3AB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35E6-6272-4628-847F-8F9818E06BBA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E02D-D570-4F35-A591-3B952C3AB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35E6-6272-4628-847F-8F9818E06BBA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E02D-D570-4F35-A591-3B952C3AB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68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35E6-6272-4628-847F-8F9818E06BBA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E02D-D570-4F35-A591-3B952C3AB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6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35E6-6272-4628-847F-8F9818E06BBA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E02D-D570-4F35-A591-3B952C3AB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10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F35E6-6272-4628-847F-8F9818E06BBA}" type="datetimeFigureOut">
              <a:rPr lang="cs-CZ" smtClean="0"/>
              <a:t>04.10.2025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E02D-D570-4F35-A591-3B952C3AB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33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15616" y="404664"/>
            <a:ext cx="86409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cs-CZ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ENERGETICKÝ PRŮMYSL České republiky</a:t>
            </a:r>
            <a:endParaRPr lang="cs-CZ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3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Energetický </a:t>
            </a:r>
            <a:r>
              <a:rPr lang="cs-CZ" dirty="0"/>
              <a:t>mix (2023)</a:t>
            </a:r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15438480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02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Energetický </a:t>
            </a:r>
            <a:r>
              <a:rPr lang="cs-CZ" dirty="0"/>
              <a:t>mix (2023)</a:t>
            </a:r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68899170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090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Energetický </a:t>
            </a:r>
            <a:r>
              <a:rPr lang="cs-CZ" dirty="0"/>
              <a:t>mix (2023)</a:t>
            </a:r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53882336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633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Things The Simpsons Got Wrong About Nuclear | Department of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" y="1124744"/>
            <a:ext cx="9057805" cy="506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13760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Jaderné (Atomové) elektrárny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85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760"/>
            <a:ext cx="8229600" cy="966968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Jaderné (Atomové) elektrárny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nformační portá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3040"/>
            <a:ext cx="65151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vislý svitek 4"/>
          <p:cNvSpPr/>
          <p:nvPr/>
        </p:nvSpPr>
        <p:spPr>
          <a:xfrm>
            <a:off x="6804248" y="1103040"/>
            <a:ext cx="2016224" cy="3334072"/>
          </a:xfrm>
          <a:prstGeom prst="verticalScroll">
            <a:avLst>
              <a:gd name="adj" fmla="val 97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Lokalizační faktory:</a:t>
            </a:r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</p:txBody>
      </p:sp>
      <p:pic>
        <p:nvPicPr>
          <p:cNvPr id="1028" name="Picture 4" descr="Elektrárna Dukovany snižuje výdaje. Přiškrtí i okolní obce — ČT24 — Česká  telev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9022"/>
            <a:ext cx="9144000" cy="60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melín pracuje na plný výkon | Krajské listy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99"/>
            <a:ext cx="9144000" cy="57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5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81" y="3524195"/>
            <a:ext cx="5515292" cy="32495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Tepelné elektrárny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907704" y="1556792"/>
            <a:ext cx="172819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Uhelné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724128" y="1628800"/>
            <a:ext cx="17281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Paroplynové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3819630" y="2420888"/>
            <a:ext cx="17281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Teplárny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Šipka doprava 7"/>
          <p:cNvSpPr/>
          <p:nvPr/>
        </p:nvSpPr>
        <p:spPr>
          <a:xfrm rot="2652950">
            <a:off x="5256514" y="1085757"/>
            <a:ext cx="806300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8935718">
            <a:off x="3473521" y="1098234"/>
            <a:ext cx="806300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80" y="2130469"/>
            <a:ext cx="2047439" cy="135773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21" y="2273448"/>
            <a:ext cx="917353" cy="1408973"/>
          </a:xfrm>
          <a:prstGeom prst="rect">
            <a:avLst/>
          </a:prstGeom>
        </p:spPr>
      </p:pic>
      <p:pic>
        <p:nvPicPr>
          <p:cNvPr id="3074" name="Picture 2" descr="Prunéřov (Část obce) • Mapy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27" y="3573016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933638" y="3676701"/>
            <a:ext cx="119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Prunéřov</a:t>
            </a:r>
            <a:endParaRPr lang="cs-CZ" b="1" dirty="0"/>
          </a:p>
        </p:txBody>
      </p:sp>
      <p:pic>
        <p:nvPicPr>
          <p:cNvPr id="3076" name="Picture 4" descr="Elektrárna Dětmarovice – Kudy z nud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82" y="3953772"/>
            <a:ext cx="3612184" cy="239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vislý svitek 11"/>
          <p:cNvSpPr/>
          <p:nvPr/>
        </p:nvSpPr>
        <p:spPr>
          <a:xfrm>
            <a:off x="3848090" y="4140868"/>
            <a:ext cx="1671273" cy="2016224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Lokalizační faktory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308304" y="4013767"/>
            <a:ext cx="147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Dětmarovice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422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1" animBg="1"/>
      <p:bldP spid="15" grpId="0"/>
      <p:bldP spid="12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avba rok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9" r="24802"/>
          <a:stretch/>
        </p:blipFill>
        <p:spPr bwMode="auto">
          <a:xfrm>
            <a:off x="-29680" y="374152"/>
            <a:ext cx="4828032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7984" y="116632"/>
            <a:ext cx="4568584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Vodní elektrárny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GC6BP4E Vltavska kaskada (Unknown Cache) in Středočeský kraj, Czechia  created by Flying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654177" cy="545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ěda a technika v pozadí Činnost přečerpávací elektrárny | Eduportál  Techm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2367"/>
            <a:ext cx="8160841" cy="55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Vodní elektrárny - přečerpávací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Štěchovice – Tipy na výlet i dovolenou – Kudy z n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8" y="1192367"/>
            <a:ext cx="8431123" cy="55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8168" y="129732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Štěchovice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Ubytování Vodní nádrž Daleš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8" y="1148985"/>
            <a:ext cx="8431123" cy="561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12736" y="1340768"/>
            <a:ext cx="229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Dalešice - Mohelno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8" name="Picture 8" descr="Přečerpávací elektrárna Dlouhé stráně - Vodní elektrárny ČEZ - Energetika  zblízka - Svět energie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" y="3054809"/>
            <a:ext cx="9136797" cy="380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3238" y="630932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Dlouhé Stráně (Jeseníky)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98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Is Geothermal Energy? Types and Advantages. Why should we care about  Geothermal Power Plan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Geotermální teplárny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22322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b="1" dirty="0" smtClean="0"/>
              <a:t>Ústí nad Labem </a:t>
            </a:r>
            <a:r>
              <a:rPr lang="cs-CZ" dirty="0" smtClean="0"/>
              <a:t>– </a:t>
            </a:r>
            <a:r>
              <a:rPr lang="cs-CZ" dirty="0" err="1" smtClean="0"/>
              <a:t>vytápení</a:t>
            </a:r>
            <a:r>
              <a:rPr lang="cs-CZ" dirty="0" smtClean="0"/>
              <a:t> </a:t>
            </a:r>
            <a:r>
              <a:rPr lang="cs-CZ" dirty="0" smtClean="0"/>
              <a:t>městského </a:t>
            </a:r>
            <a:r>
              <a:rPr lang="cs-CZ" dirty="0" smtClean="0"/>
              <a:t>bazénu a ZOO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Děčín</a:t>
            </a:r>
            <a:r>
              <a:rPr lang="cs-CZ" dirty="0" smtClean="0"/>
              <a:t> – vytápěna polovina města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Litoměřice</a:t>
            </a:r>
            <a:r>
              <a:rPr lang="cs-CZ" dirty="0" smtClean="0"/>
              <a:t> – zkušební vrt (63°C)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Energetický </a:t>
            </a:r>
            <a:r>
              <a:rPr lang="cs-CZ" dirty="0" smtClean="0"/>
              <a:t>mix (2023)</a:t>
            </a:r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4658979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6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Energetický </a:t>
            </a:r>
            <a:r>
              <a:rPr lang="cs-CZ" dirty="0"/>
              <a:t>mix (2023)</a:t>
            </a:r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02592280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15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Energetický </a:t>
            </a:r>
            <a:r>
              <a:rPr lang="cs-CZ" dirty="0"/>
              <a:t>mix (2023)</a:t>
            </a:r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28930948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407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Energetický </a:t>
            </a:r>
            <a:r>
              <a:rPr lang="cs-CZ" dirty="0"/>
              <a:t>mix (2023)</a:t>
            </a:r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61009231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Energetický </a:t>
            </a:r>
            <a:r>
              <a:rPr lang="cs-CZ" dirty="0"/>
              <a:t>mix (2023)</a:t>
            </a:r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79445679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79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Energetický </a:t>
            </a:r>
            <a:r>
              <a:rPr lang="cs-CZ" dirty="0"/>
              <a:t>mix (2023)</a:t>
            </a:r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50315196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3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Energetický </a:t>
            </a:r>
            <a:r>
              <a:rPr lang="cs-CZ" dirty="0"/>
              <a:t>mix (2023)</a:t>
            </a:r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69721907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9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Energetický </a:t>
            </a:r>
            <a:r>
              <a:rPr lang="cs-CZ" dirty="0"/>
              <a:t>mix (2023)</a:t>
            </a:r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45967297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334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132</Words>
  <Application>Microsoft Office PowerPoint</Application>
  <PresentationFormat>Předvádění na obrazovce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Prezentace aplikace PowerPoint</vt:lpstr>
      <vt:lpstr>Energetický mix (2023)</vt:lpstr>
      <vt:lpstr>Energetický mix (2023)</vt:lpstr>
      <vt:lpstr>Energetický mix (2023)</vt:lpstr>
      <vt:lpstr>Energetický mix (2023)</vt:lpstr>
      <vt:lpstr>Energetický mix (2023)</vt:lpstr>
      <vt:lpstr>Energetický mix (2023)</vt:lpstr>
      <vt:lpstr>Energetický mix (2023)</vt:lpstr>
      <vt:lpstr>Energetický mix (2023)</vt:lpstr>
      <vt:lpstr>Energetický mix (2023)</vt:lpstr>
      <vt:lpstr>Energetický mix (2023)</vt:lpstr>
      <vt:lpstr>Energetický mix (2023)</vt:lpstr>
      <vt:lpstr>Jaderné (Atomové) elektrárny</vt:lpstr>
      <vt:lpstr>Jaderné (Atomové) elektrárny</vt:lpstr>
      <vt:lpstr>Tepelné elektrárny</vt:lpstr>
      <vt:lpstr>Vodní elektrárny</vt:lpstr>
      <vt:lpstr>Vodní elektrárny - přečerpávací</vt:lpstr>
      <vt:lpstr>Geotermální teplárny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Michal Tóth</dc:creator>
  <cp:lastModifiedBy>Mgr. Michal Tóth</cp:lastModifiedBy>
  <cp:revision>18</cp:revision>
  <dcterms:created xsi:type="dcterms:W3CDTF">2023-04-25T18:08:55Z</dcterms:created>
  <dcterms:modified xsi:type="dcterms:W3CDTF">2025-10-04T20:46:58Z</dcterms:modified>
</cp:coreProperties>
</file>