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2" r:id="rId7"/>
    <p:sldId id="259" r:id="rId8"/>
    <p:sldId id="263" r:id="rId9"/>
    <p:sldId id="260" r:id="rId10"/>
    <p:sldId id="266" r:id="rId11"/>
    <p:sldId id="261" r:id="rId1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7AE4-E00B-49E9-95E1-8D7FB9398F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285980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B4579-AF59-48DC-AC89-40E56C9C0E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831029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79DDB-BD08-4D58-ACD0-23FAC4A4FB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558735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2DA00-8C79-4860-88B9-4C696CF1DA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0956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65C98-0009-49A5-8A6F-16F00D30BF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775927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733DF-F80C-466B-AE32-B2E12B1311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44232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917BB-5DAA-479E-A2EE-1DAD5CE55C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42496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E9863-81DD-4D61-826A-5F5487ABD2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409596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BB4F-CF2D-454A-8C78-0A3221AFA0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89061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1A6B-3FD9-4F49-BD24-2FDF7E06BA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18078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264D9-609D-4D17-95BC-FC1E776FB5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086067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Kliknite sem a upravte štýly predlohy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Tretia úroveň</a:t>
            </a:r>
          </a:p>
          <a:p>
            <a:pPr lvl="3"/>
            <a:r>
              <a:rPr lang="cs-CZ" altLang="cs-CZ" smtClean="0"/>
              <a:t>Štvrtá úroveň</a:t>
            </a:r>
          </a:p>
          <a:p>
            <a:pPr lvl="4"/>
            <a:r>
              <a:rPr lang="cs-CZ" altLang="cs-CZ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1FA9DB6-6537-4C02-A2D0-204EB04FD6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em a jej začia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5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0563" y="188913"/>
            <a:ext cx="4643437" cy="2735262"/>
          </a:xfrm>
        </p:spPr>
        <p:txBody>
          <a:bodyPr/>
          <a:lstStyle/>
          <a:p>
            <a:pPr algn="r" eaLnBrk="1" hangingPunct="1">
              <a:defRPr/>
            </a:pPr>
            <a:r>
              <a:rPr lang="cs-CZ" altLang="cs-CZ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GEOLOGICKÝ VÝVOJ</a:t>
            </a:r>
            <a:br>
              <a:rPr lang="cs-CZ" altLang="cs-CZ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cs-CZ" altLang="cs-CZ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  <a:cs typeface="Times New Roman" pitchFamily="18" charset="0"/>
              </a:rPr>
              <a:t>území České republiky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2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tezky uhlí: těžba z blízka | Offroadsafari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" y="3456"/>
            <a:ext cx="9130300" cy="60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72862" y="612983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Zámek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Horní Jiřetín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Krušných horách, Mostecká hnědouhelná pánev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7" t="46735" r="22526" b="17663"/>
          <a:stretch/>
        </p:blipFill>
        <p:spPr bwMode="auto">
          <a:xfrm>
            <a:off x="4562924" y="3456"/>
            <a:ext cx="4557068" cy="29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891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0"/>
            <a:ext cx="4259262" cy="7651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ČTVRTOHORY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785225" cy="5616575"/>
          </a:xfrm>
        </p:spPr>
        <p:txBody>
          <a:bodyPr/>
          <a:lstStyle/>
          <a:p>
            <a:pPr eaLnBrk="1" hangingPunct="1">
              <a:spcAft>
                <a:spcPct val="20000"/>
              </a:spcAft>
              <a:defRPr/>
            </a:pP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Střídání ledových a meziledových dob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 době největšího zalednění se pevninský ledovec dostal až na </a:t>
            </a:r>
            <a:r>
              <a:rPr lang="cs-CZ" alt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Opavsko</a:t>
            </a: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a do </a:t>
            </a:r>
            <a:r>
              <a:rPr lang="cs-CZ" alt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Ostravské pánve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 nejvyšších pohořích (Krkonoše, Šumava, Jeseníky) se vytvářeli horské ledovce, po nich dodnes zůstali např</a:t>
            </a: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altLang="cs-CZ" sz="3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Černé </a:t>
            </a:r>
            <a:r>
              <a:rPr lang="cs-CZ" altLang="cs-CZ" sz="3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 Čertovo jezero</a:t>
            </a: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na Šumavě (největší)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Usazovali se spraše a </a:t>
            </a:r>
            <a:r>
              <a:rPr lang="cs-CZ" altLang="cs-CZ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váté</a:t>
            </a: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písky, vznikali rašeliniště</a:t>
            </a:r>
          </a:p>
          <a:p>
            <a:pPr eaLnBrk="1" hangingPunct="1">
              <a:spcAft>
                <a:spcPct val="20000"/>
              </a:spcAft>
              <a:defRPr/>
            </a:pPr>
            <a:r>
              <a:rPr lang="cs-CZ" altLang="cs-CZ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Řeky prohlubovaly svá údolí a vytvářely</a:t>
            </a:r>
            <a:r>
              <a:rPr lang="cs-CZ" altLang="cs-CZ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náplavové nížiny</a:t>
            </a:r>
          </a:p>
          <a:p>
            <a:pPr eaLnBrk="1" hangingPunct="1">
              <a:defRPr/>
            </a:pPr>
            <a:r>
              <a:rPr lang="cs-CZ" alt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Před 100 000 lety se objevili na našem území první lidé</a:t>
            </a:r>
            <a:r>
              <a:rPr lang="cs-CZ" altLang="cs-CZ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pic>
        <p:nvPicPr>
          <p:cNvPr id="10244" name="Picture 4" descr="Lov mamu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55587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Arktída v ľ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0" y="1444625"/>
            <a:ext cx="723582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Čertovo jez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0" y="-68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01 Big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STAROHORY</a:t>
            </a:r>
          </a:p>
        </p:txBody>
      </p:sp>
      <p:pic>
        <p:nvPicPr>
          <p:cNvPr id="3079" name="Picture 7" descr="Zem kedy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91700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Zem pred 750-580 m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91700" cy="73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02 Ostrá hůr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242888"/>
            <a:ext cx="4433888" cy="729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8408988" cy="4897437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cs-CZ" alt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Začali před 2,5 mld. let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cs-CZ" alt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Zachovala se jenom část hornin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cs-CZ" alt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Větší část území zaplavilo moře a vznikali tisícimetrové vrstvy břidlic a slepenců</a:t>
            </a:r>
          </a:p>
          <a:p>
            <a:pPr eaLnBrk="1" hangingPunct="1">
              <a:defRPr/>
            </a:pPr>
            <a:r>
              <a:rPr lang="cs-CZ" alt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Ty nejodolnější horniny z té doby vytvářejí výrazné dominanty v krajině, např. </a:t>
            </a:r>
            <a:r>
              <a:rPr lang="cs-CZ" altLang="cs-CZ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Ostrá hůrka na Plzeňsku</a:t>
            </a: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6908" r="1031" b="9966"/>
          <a:stretch>
            <a:fillRect/>
          </a:stretch>
        </p:blipFill>
        <p:spPr bwMode="auto">
          <a:xfrm>
            <a:off x="-304800" y="-228600"/>
            <a:ext cx="6167438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PRVOHORY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Začali před 545 mil. let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Pevninu tvořil superkontinent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Pangea</a:t>
            </a: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takže naše území leželo na rovníku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Moře zaplavovalo a zase ustupovalo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Ukládali se na jeho dně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vápence</a:t>
            </a: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pískovce</a:t>
            </a: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jílovité břidlice – </a:t>
            </a: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čili všechno mořské usazeniny, např.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Křivoklátsko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Nejstarší nalezená živočišná zkamenělina na našem území byl členovec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Kodymirus vagans</a:t>
            </a: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z oblasti Brd, jeho stáří je 530 mil. let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Začalo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Hercynské vrásnění</a:t>
            </a: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které vytvořilo Českou vysočinu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Vznikali močály, z kterých se později staly </a:t>
            </a:r>
            <a:r>
              <a:rPr lang="cs-CZ" altLang="cs-CZ" sz="2800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Černo</a:t>
            </a:r>
            <a:r>
              <a:rPr lang="cs-CZ" altLang="cs-CZ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uhelné pánve – </a:t>
            </a:r>
            <a:r>
              <a:rPr lang="cs-CZ" altLang="cs-CZ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Ostravsko, Kladensko, Plzeňsko</a:t>
            </a:r>
          </a:p>
        </p:txBody>
      </p:sp>
      <p:pic>
        <p:nvPicPr>
          <p:cNvPr id="4101" name="Picture 5" descr="Pangea - Pe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08" y="2193925"/>
            <a:ext cx="56515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Vznik Zem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414813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Vznik Zem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92" y="1318419"/>
            <a:ext cx="416718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kodymirus vaga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56125"/>
            <a:ext cx="259238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8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4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3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Barrandien</a:t>
            </a:r>
            <a:endParaRPr lang="cs-CZ" alt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81074"/>
            <a:ext cx="8374385" cy="4824189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Jedná se o nejvýznamnější geologickou lokalitu z </a:t>
            </a:r>
            <a:r>
              <a:rPr lang="cs-CZ" altLang="cs-CZ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Prvhor</a:t>
            </a:r>
            <a:r>
              <a:rPr lang="cs-CZ" alt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na našem území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cs-CZ" alt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Název po francouzském inženýrovi a paleontologovi - </a:t>
            </a:r>
            <a:r>
              <a:rPr lang="cs-CZ" altLang="cs-CZ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Joachim </a:t>
            </a:r>
            <a:r>
              <a:rPr lang="cs-CZ" altLang="cs-CZ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Barrande</a:t>
            </a:r>
            <a:endParaRPr lang="cs-CZ" altLang="cs-CZ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3000"/>
              </a:spcBef>
              <a:spcAft>
                <a:spcPts val="3000"/>
              </a:spcAft>
              <a:defRPr/>
            </a:pPr>
            <a:r>
              <a:rPr lang="cs-CZ" alt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Území se táhne od </a:t>
            </a:r>
            <a:r>
              <a:rPr lang="cs-CZ" altLang="cs-CZ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pražské pánve </a:t>
            </a:r>
            <a:r>
              <a:rPr lang="cs-CZ" alt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přes</a:t>
            </a:r>
            <a:r>
              <a:rPr lang="cs-CZ" altLang="cs-CZ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Barrandovské skály, Koněpruské jeskyně </a:t>
            </a:r>
            <a:r>
              <a:rPr lang="cs-CZ" alt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 Berouna až po Plzeň</a:t>
            </a:r>
          </a:p>
          <a:p>
            <a:pPr eaLnBrk="1" hangingPunct="1">
              <a:lnSpc>
                <a:spcPct val="80000"/>
              </a:lnSpc>
              <a:spcBef>
                <a:spcPts val="3000"/>
              </a:spcBef>
              <a:spcAft>
                <a:spcPts val="3000"/>
              </a:spcAft>
              <a:defRPr/>
            </a:pPr>
            <a:r>
              <a:rPr lang="cs-CZ" alt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Celé území je velmi bohaté na mořské zkameněliny, například …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7044" r="670" b="7492"/>
          <a:stretch>
            <a:fillRect/>
          </a:stretch>
        </p:blipFill>
        <p:spPr bwMode="auto">
          <a:xfrm>
            <a:off x="971600" y="3827298"/>
            <a:ext cx="6873944" cy="302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Joachim Barrande měl v Čechách druhý domov. Víte, že jeho hospodyně byla  matka Jana Nerudy? | ČtiDoma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320" y="2028872"/>
            <a:ext cx="2304256" cy="108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23" y="0"/>
            <a:ext cx="2125961" cy="10712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9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377"/>
            <a:ext cx="4395663" cy="23069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992"/>
            <a:ext cx="4046192" cy="35741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0" y="2996952"/>
            <a:ext cx="4826718" cy="20162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79" y="4191024"/>
            <a:ext cx="6487116" cy="26364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31840" y="1859365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Trilobiti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351229" y="3614128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Xenacanthus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932040" y="1285115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terygotus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69264" y="5236443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Xiphactinus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756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Život v Prvohorách</a:t>
            </a:r>
            <a:endParaRPr lang="cs-CZ" altLang="cs-CZ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316" name="Picture 4" descr="Proterogyrinus fights Arthropleura, a huge millipe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81050"/>
            <a:ext cx="7596187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Mesothelae stalks Petrolacosau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463"/>
            <a:ext cx="7596188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Hyn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79463"/>
            <a:ext cx="7596187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Edaphosaurus confronts the smaller Seymou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463"/>
            <a:ext cx="7596188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angea - Krie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92375"/>
            <a:ext cx="29876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Pangea - J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92375"/>
            <a:ext cx="30257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DRUHOHORY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575" y="1196752"/>
            <a:ext cx="8229600" cy="5399806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Začali před 245 mil. let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cs-CZ" alt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Superkontinent</a:t>
            </a: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Pangea</a:t>
            </a: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se rozdělil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Na celé Zemi byla teplota v průměru o 15 °C vyšší než dnes, u nás bylo subtropické podnebí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Ukládání </a:t>
            </a:r>
            <a:r>
              <a:rPr lang="cs-CZ" alt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vápenců</a:t>
            </a: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pískovců</a:t>
            </a: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břidlic, </a:t>
            </a: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např. pískovcové skály </a:t>
            </a:r>
            <a:r>
              <a:rPr lang="cs-CZ" altLang="cs-C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„Pokličky“ v Kokořínsku</a:t>
            </a:r>
          </a:p>
          <a:p>
            <a:pPr eaLnBrk="1" hangingPunct="1">
              <a:defRPr/>
            </a:pP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Začalo Alpinské vrásnění, které vytvořilo Pyreneje, Alpy, </a:t>
            </a:r>
            <a:r>
              <a:rPr lang="cs-CZ" altLang="cs-CZ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Karpaty</a:t>
            </a:r>
            <a:r>
              <a:rPr lang="cs-CZ" alt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Kavkaz i </a:t>
            </a:r>
            <a:r>
              <a:rPr lang="cs-CZ" alt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Himaláj</a:t>
            </a:r>
            <a:endParaRPr lang="cs-CZ" altLang="cs-CZ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Pangea - Tri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313213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oklič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0"/>
            <a:ext cx="370681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9" descr="Snímek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33127" r="40202" b="13265"/>
          <a:stretch/>
        </p:blipFill>
        <p:spPr bwMode="auto">
          <a:xfrm>
            <a:off x="1403648" y="373848"/>
            <a:ext cx="6012160" cy="423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50"/>
                            </p:stCondLst>
                            <p:childTnLst>
                              <p:par>
                                <p:cTn id="6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Život v druhohorách</a:t>
            </a:r>
          </a:p>
        </p:txBody>
      </p:sp>
      <p:pic>
        <p:nvPicPr>
          <p:cNvPr id="14340" name="Picture 4" descr="Ammonites - large specimens weighed up to 100 k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8459788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Brachiosau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30288"/>
            <a:ext cx="8675687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eteinosaurus caught insects in its pin-like tee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8459788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Liopleurod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98538"/>
            <a:ext cx="7812087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pád asteroidu na Z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3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43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43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43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Treťoh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92288"/>
            <a:ext cx="7956550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TŘETIHORY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25538"/>
            <a:ext cx="9036050" cy="5256212"/>
          </a:xfrm>
        </p:spPr>
        <p:txBody>
          <a:bodyPr/>
          <a:lstStyle/>
          <a:p>
            <a:pPr eaLnBrk="1" hangingPunct="1">
              <a:spcAft>
                <a:spcPct val="30000"/>
              </a:spcAft>
              <a:defRPr/>
            </a:pP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Začali před 65 mil. let</a:t>
            </a:r>
          </a:p>
          <a:p>
            <a:pPr eaLnBrk="1" hangingPunct="1">
              <a:spcAft>
                <a:spcPct val="30000"/>
              </a:spcAft>
              <a:defRPr/>
            </a:pP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Kvůli 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alpínskému vrásnění</a:t>
            </a: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nastaly nové pohyby v zemské kůře – byly vyzdviženy 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Krušné hory</a:t>
            </a: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Šumava</a:t>
            </a: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Krkonoše</a:t>
            </a: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Jeseníky </a:t>
            </a: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a naopak poklesly 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Budějovická a Třeboňská pánev</a:t>
            </a:r>
          </a:p>
          <a:p>
            <a:pPr eaLnBrk="1" hangingPunct="1">
              <a:spcAft>
                <a:spcPct val="30000"/>
              </a:spcAft>
              <a:defRPr/>
            </a:pP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 pánvích vznikali základy slojí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hnědého uhlí – Mostecko, Sokolovsko</a:t>
            </a: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a zemního plynu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– Hodonínsko 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Velká sopečná činnost – vznikl </a:t>
            </a:r>
            <a:r>
              <a:rPr lang="cs-CZ" altLang="cs-CZ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Bezděz, Říp, Trosky</a:t>
            </a:r>
            <a:endParaRPr lang="cs-CZ" altLang="cs-CZ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2" name="Picture 8" descr="Bezdě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4" b="24806"/>
          <a:stretch>
            <a:fillRect/>
          </a:stretch>
        </p:blipFill>
        <p:spPr bwMode="auto">
          <a:xfrm>
            <a:off x="0" y="0"/>
            <a:ext cx="91440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Říp zh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5580062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Tro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403</Words>
  <Application>Microsoft Office PowerPoint</Application>
  <PresentationFormat>Předvádění na obrazovce (4:3)</PresentationFormat>
  <Paragraphs>44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Predvolený návrh</vt:lpstr>
      <vt:lpstr>GEOLOGICKÝ VÝVOJ území České republiky</vt:lpstr>
      <vt:lpstr>STAROHORY</vt:lpstr>
      <vt:lpstr>PRVOHORY</vt:lpstr>
      <vt:lpstr>Barrandien</vt:lpstr>
      <vt:lpstr>Prezentace aplikace PowerPoint</vt:lpstr>
      <vt:lpstr>Život v Prvohorách</vt:lpstr>
      <vt:lpstr>DRUHOHORY</vt:lpstr>
      <vt:lpstr>Život v druhohorách</vt:lpstr>
      <vt:lpstr>TŘETIHORY</vt:lpstr>
      <vt:lpstr>Prezentace aplikace PowerPoint</vt:lpstr>
      <vt:lpstr>ČTVRTOHORY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GEOLOGICKÝ VÝVOJ území České republiky</dc:title>
  <dc:creator>Michal</dc:creator>
  <cp:lastModifiedBy>Mgr. Michal Tóth</cp:lastModifiedBy>
  <cp:revision>21</cp:revision>
  <dcterms:created xsi:type="dcterms:W3CDTF">2007-10-18T09:07:45Z</dcterms:created>
  <dcterms:modified xsi:type="dcterms:W3CDTF">2025-10-04T20:22:39Z</dcterms:modified>
</cp:coreProperties>
</file>