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3" r:id="rId6"/>
    <p:sldId id="259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2E7B-1ECE-4CD7-A4F8-7E35456E6EF6}" type="datetimeFigureOut">
              <a:rPr lang="sk-SK" smtClean="0"/>
              <a:t>4. 10. 2025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A4F-E43C-4691-B2E8-D5A77AA275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2E7B-1ECE-4CD7-A4F8-7E35456E6EF6}" type="datetimeFigureOut">
              <a:rPr lang="sk-SK" smtClean="0"/>
              <a:t>4. 10. 2025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A4F-E43C-4691-B2E8-D5A77AA275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2E7B-1ECE-4CD7-A4F8-7E35456E6EF6}" type="datetimeFigureOut">
              <a:rPr lang="sk-SK" smtClean="0"/>
              <a:t>4. 10. 2025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A4F-E43C-4691-B2E8-D5A77AA275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2E7B-1ECE-4CD7-A4F8-7E35456E6EF6}" type="datetimeFigureOut">
              <a:rPr lang="sk-SK" smtClean="0"/>
              <a:t>4. 10. 2025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A4F-E43C-4691-B2E8-D5A77AA275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2E7B-1ECE-4CD7-A4F8-7E35456E6EF6}" type="datetimeFigureOut">
              <a:rPr lang="sk-SK" smtClean="0"/>
              <a:t>4. 10. 2025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A4F-E43C-4691-B2E8-D5A77AA275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2E7B-1ECE-4CD7-A4F8-7E35456E6EF6}" type="datetimeFigureOut">
              <a:rPr lang="sk-SK" smtClean="0"/>
              <a:t>4. 10. 2025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A4F-E43C-4691-B2E8-D5A77AA275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2E7B-1ECE-4CD7-A4F8-7E35456E6EF6}" type="datetimeFigureOut">
              <a:rPr lang="sk-SK" smtClean="0"/>
              <a:t>4. 10. 2025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A4F-E43C-4691-B2E8-D5A77AA275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2E7B-1ECE-4CD7-A4F8-7E35456E6EF6}" type="datetimeFigureOut">
              <a:rPr lang="sk-SK" smtClean="0"/>
              <a:t>4. 10. 2025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A4F-E43C-4691-B2E8-D5A77AA275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2E7B-1ECE-4CD7-A4F8-7E35456E6EF6}" type="datetimeFigureOut">
              <a:rPr lang="sk-SK" smtClean="0"/>
              <a:t>4. 10. 2025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A4F-E43C-4691-B2E8-D5A77AA275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2E7B-1ECE-4CD7-A4F8-7E35456E6EF6}" type="datetimeFigureOut">
              <a:rPr lang="sk-SK" smtClean="0"/>
              <a:t>4. 10. 2025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A4F-E43C-4691-B2E8-D5A77AA275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2E7B-1ECE-4CD7-A4F8-7E35456E6EF6}" type="datetimeFigureOut">
              <a:rPr lang="sk-SK" smtClean="0"/>
              <a:t>4. 10. 2025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3A4F-E43C-4691-B2E8-D5A77AA275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2E7B-1ECE-4CD7-A4F8-7E35456E6EF6}" type="datetimeFigureOut">
              <a:rPr lang="sk-SK" smtClean="0"/>
              <a:t>4. 10. 2025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D3A4F-E43C-4691-B2E8-D5A77AA2752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lag Czech-Republic Animated Fla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2775" y="312739"/>
            <a:ext cx="7772400" cy="956022"/>
          </a:xfrm>
        </p:spPr>
        <p:txBody>
          <a:bodyPr/>
          <a:lstStyle/>
          <a:p>
            <a:r>
              <a:rPr lang="sk-SK" b="1" dirty="0" smtClean="0"/>
              <a:t>Česká republika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4581128"/>
            <a:ext cx="7056784" cy="2207096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V</a:t>
            </a:r>
            <a:r>
              <a:rPr lang="sk-SK" dirty="0" smtClean="0">
                <a:solidFill>
                  <a:srgbClr val="FF0000"/>
                </a:solidFill>
              </a:rPr>
              <a:t>zorová </a:t>
            </a:r>
            <a:r>
              <a:rPr lang="sk-SK" dirty="0" err="1" smtClean="0">
                <a:solidFill>
                  <a:srgbClr val="FF0000"/>
                </a:solidFill>
              </a:rPr>
              <a:t>prezentace</a:t>
            </a:r>
            <a:r>
              <a:rPr lang="sk-SK" dirty="0" smtClean="0">
                <a:solidFill>
                  <a:srgbClr val="FF0000"/>
                </a:solidFill>
              </a:rPr>
              <a:t> na </a:t>
            </a:r>
            <a:r>
              <a:rPr lang="sk-SK" dirty="0" err="1" smtClean="0">
                <a:solidFill>
                  <a:srgbClr val="FF0000"/>
                </a:solidFill>
              </a:rPr>
              <a:t>libovolný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stát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na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příkladu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b="1" dirty="0" smtClean="0">
                <a:solidFill>
                  <a:srgbClr val="FF0000"/>
                </a:solidFill>
              </a:rPr>
              <a:t>ČR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J</a:t>
            </a:r>
            <a:r>
              <a:rPr lang="sk-SK" dirty="0" smtClean="0">
                <a:solidFill>
                  <a:srgbClr val="FF0000"/>
                </a:solidFill>
              </a:rPr>
              <a:t>e dobré </a:t>
            </a:r>
            <a:r>
              <a:rPr lang="sk-SK" dirty="0" err="1" smtClean="0">
                <a:solidFill>
                  <a:srgbClr val="FF0000"/>
                </a:solidFill>
              </a:rPr>
              <a:t>co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nejvíce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informací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doložit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obrázkem</a:t>
            </a:r>
            <a:r>
              <a:rPr lang="sk-SK" dirty="0" smtClean="0">
                <a:solidFill>
                  <a:srgbClr val="FF0000"/>
                </a:solidFill>
              </a:rPr>
              <a:t>/mapou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Ú</a:t>
            </a:r>
            <a:r>
              <a:rPr lang="sk-SK" dirty="0" smtClean="0">
                <a:solidFill>
                  <a:srgbClr val="FF0000"/>
                </a:solidFill>
              </a:rPr>
              <a:t>prava </a:t>
            </a:r>
            <a:r>
              <a:rPr lang="sk-SK" dirty="0" err="1" smtClean="0">
                <a:solidFill>
                  <a:srgbClr val="FF0000"/>
                </a:solidFill>
              </a:rPr>
              <a:t>vzhledu</a:t>
            </a:r>
            <a:r>
              <a:rPr lang="sk-SK" dirty="0" smtClean="0">
                <a:solidFill>
                  <a:srgbClr val="FF0000"/>
                </a:solidFill>
              </a:rPr>
              <a:t> a </a:t>
            </a:r>
            <a:r>
              <a:rPr lang="sk-SK" dirty="0" err="1" smtClean="0">
                <a:solidFill>
                  <a:srgbClr val="FF0000"/>
                </a:solidFill>
              </a:rPr>
              <a:t>formátování</a:t>
            </a:r>
            <a:r>
              <a:rPr lang="sk-SK" dirty="0" smtClean="0">
                <a:solidFill>
                  <a:srgbClr val="FF0000"/>
                </a:solidFill>
              </a:rPr>
              <a:t>, </a:t>
            </a:r>
            <a:r>
              <a:rPr lang="sk-SK" dirty="0" err="1" smtClean="0">
                <a:solidFill>
                  <a:srgbClr val="FF0000"/>
                </a:solidFill>
              </a:rPr>
              <a:t>přidání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animací</a:t>
            </a:r>
            <a:r>
              <a:rPr lang="sk-SK" dirty="0" smtClean="0">
                <a:solidFill>
                  <a:srgbClr val="FF0000"/>
                </a:solidFill>
              </a:rPr>
              <a:t> a </a:t>
            </a:r>
            <a:r>
              <a:rPr lang="sk-SK" dirty="0" err="1" smtClean="0">
                <a:solidFill>
                  <a:srgbClr val="FF0000"/>
                </a:solidFill>
              </a:rPr>
              <a:t>odkazů</a:t>
            </a:r>
            <a:r>
              <a:rPr lang="sk-SK" dirty="0" smtClean="0">
                <a:solidFill>
                  <a:srgbClr val="FF0000"/>
                </a:solidFill>
              </a:rPr>
              <a:t> na web </a:t>
            </a:r>
            <a:r>
              <a:rPr lang="sk-SK" dirty="0" err="1" smtClean="0">
                <a:solidFill>
                  <a:srgbClr val="FF0000"/>
                </a:solidFill>
              </a:rPr>
              <a:t>může</a:t>
            </a:r>
            <a:r>
              <a:rPr lang="sk-SK" dirty="0" smtClean="0">
                <a:solidFill>
                  <a:srgbClr val="FF0000"/>
                </a:solidFill>
              </a:rPr>
              <a:t> celou </a:t>
            </a:r>
            <a:r>
              <a:rPr lang="sk-SK" dirty="0" err="1" smtClean="0">
                <a:solidFill>
                  <a:srgbClr val="FF0000"/>
                </a:solidFill>
              </a:rPr>
              <a:t>prezentaci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ještě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posunout</a:t>
            </a:r>
            <a:r>
              <a:rPr lang="sk-SK" dirty="0" smtClean="0">
                <a:solidFill>
                  <a:srgbClr val="FF0000"/>
                </a:solidFill>
              </a:rPr>
              <a:t> na vyšší úroveň</a:t>
            </a:r>
          </a:p>
        </p:txBody>
      </p:sp>
      <p:sp>
        <p:nvSpPr>
          <p:cNvPr id="4" name="AutoShape 2" descr="upload.wikimedia.org/wikipedia/commons/c/cb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upload.wikimedia.org/wikipedia/commons/c/cb/Fla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Czech Republic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0471"/>
            <a:ext cx="3600401" cy="238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475656" y="364502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Zpracoval </a:t>
            </a:r>
            <a:r>
              <a:rPr lang="cs-CZ" sz="2000" dirty="0" smtClean="0">
                <a:solidFill>
                  <a:srgbClr val="FF0000"/>
                </a:solidFill>
              </a:rPr>
              <a:t>(a nestydí se to hned v </a:t>
            </a:r>
            <a:r>
              <a:rPr lang="cs-CZ" sz="2000" dirty="0" smtClean="0">
                <a:solidFill>
                  <a:srgbClr val="FF0000"/>
                </a:solidFill>
              </a:rPr>
              <a:t>úvodu </a:t>
            </a:r>
            <a:r>
              <a:rPr lang="cs-CZ" sz="2000" dirty="0" smtClean="0">
                <a:solidFill>
                  <a:srgbClr val="FF0000"/>
                </a:solidFill>
              </a:rPr>
              <a:t>přiznat) </a:t>
            </a:r>
            <a:r>
              <a:rPr lang="cs-CZ" sz="2000" b="1" dirty="0" smtClean="0"/>
              <a:t>Michal Tóth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Poloha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643182"/>
            <a:ext cx="53911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85918" y="6286520"/>
            <a:ext cx="5500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http://www.puhoihistoricalsociety.org.nz/czech_map.jpg</a:t>
            </a:r>
            <a:endParaRPr lang="sk-SK" sz="1000" dirty="0"/>
          </a:p>
        </p:txBody>
      </p:sp>
      <p:sp>
        <p:nvSpPr>
          <p:cNvPr id="6" name="BlokTextu 5"/>
          <p:cNvSpPr txBox="1"/>
          <p:nvPr/>
        </p:nvSpPr>
        <p:spPr>
          <a:xfrm>
            <a:off x="571472" y="1214422"/>
            <a:ext cx="7429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sz="2800" dirty="0" smtClean="0"/>
              <a:t>Střední Evropa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Hraničí na severu s Polskem, na západě s Německem, na jihu s Rakouskem a  na východě se Slovenskem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Základní </a:t>
            </a:r>
            <a:r>
              <a:rPr lang="cs-CZ" dirty="0" smtClean="0"/>
              <a:t>informace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Rozloha </a:t>
            </a:r>
            <a:r>
              <a:rPr lang="sk-SK" sz="2000" dirty="0" smtClean="0">
                <a:solidFill>
                  <a:srgbClr val="FF0000"/>
                </a:solidFill>
              </a:rPr>
              <a:t>(</a:t>
            </a:r>
            <a:r>
              <a:rPr lang="sk-SK" sz="2000" dirty="0" err="1" smtClean="0">
                <a:solidFill>
                  <a:srgbClr val="FF0000"/>
                </a:solidFill>
              </a:rPr>
              <a:t>přepočteno</a:t>
            </a:r>
            <a:r>
              <a:rPr lang="sk-SK" sz="2000" dirty="0" smtClean="0">
                <a:solidFill>
                  <a:srgbClr val="FF0000"/>
                </a:solidFill>
              </a:rPr>
              <a:t> na ČR)</a:t>
            </a:r>
            <a:r>
              <a:rPr lang="sk-SK" dirty="0" smtClean="0"/>
              <a:t>: cca 1,8krát </a:t>
            </a:r>
            <a:r>
              <a:rPr lang="cs-CZ" dirty="0" smtClean="0"/>
              <a:t>větší než Slovensko</a:t>
            </a:r>
          </a:p>
          <a:p>
            <a:r>
              <a:rPr lang="cs-CZ" dirty="0" smtClean="0"/>
              <a:t>Počet obyvatel</a:t>
            </a:r>
            <a:r>
              <a:rPr lang="sk-SK" sz="2000" dirty="0">
                <a:solidFill>
                  <a:srgbClr val="FF0000"/>
                </a:solidFill>
              </a:rPr>
              <a:t>(</a:t>
            </a:r>
            <a:r>
              <a:rPr lang="sk-SK" sz="2000" dirty="0" err="1">
                <a:solidFill>
                  <a:srgbClr val="FF0000"/>
                </a:solidFill>
              </a:rPr>
              <a:t>přepočteno</a:t>
            </a:r>
            <a:r>
              <a:rPr lang="sk-SK" sz="2000" dirty="0">
                <a:solidFill>
                  <a:srgbClr val="FF0000"/>
                </a:solidFill>
              </a:rPr>
              <a:t> na ČR)</a:t>
            </a:r>
            <a:r>
              <a:rPr lang="cs-CZ" dirty="0" smtClean="0"/>
              <a:t>: cca 10,5 mil. (2x</a:t>
            </a:r>
            <a:r>
              <a:rPr lang="en-US" dirty="0" smtClean="0"/>
              <a:t>&gt;</a:t>
            </a:r>
            <a:r>
              <a:rPr lang="cs-CZ" dirty="0" smtClean="0"/>
              <a:t> SR)</a:t>
            </a:r>
          </a:p>
          <a:p>
            <a:r>
              <a:rPr lang="cs-CZ" dirty="0" smtClean="0"/>
              <a:t>Státní zřízení: parlamentní republika, nejvyšší moc má premiér </a:t>
            </a:r>
            <a:r>
              <a:rPr lang="cs-CZ" sz="2200" dirty="0" smtClean="0">
                <a:solidFill>
                  <a:srgbClr val="FF0000"/>
                </a:solidFill>
              </a:rPr>
              <a:t>(není nutné uvádět jméno, jde o rychle se měnící neaktuální informaci, výjimkou jsou dlouhodobí diktátoři)</a:t>
            </a:r>
          </a:p>
          <a:p>
            <a:r>
              <a:rPr lang="cs-CZ" dirty="0" smtClean="0"/>
              <a:t>Náboženství:</a:t>
            </a:r>
          </a:p>
          <a:p>
            <a:r>
              <a:rPr lang="cs-CZ" dirty="0" smtClean="0"/>
              <a:t>Měna: Česká koruna (Kč), 1 € (Euro) = 26 Kč/ 1 $ (dolar) = 24 Kč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Map-Czech_Republ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0098"/>
            <a:ext cx="9144000" cy="57379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dirty="0" smtClean="0"/>
              <a:t>Hlavní město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2010" y="836712"/>
            <a:ext cx="4471990" cy="1257296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 smtClean="0"/>
              <a:t>Praha </a:t>
            </a:r>
            <a:r>
              <a:rPr lang="cs-CZ" dirty="0" smtClean="0"/>
              <a:t>– 1,3 mil. </a:t>
            </a:r>
            <a:r>
              <a:rPr lang="cs-CZ" dirty="0" err="1" smtClean="0"/>
              <a:t>obyv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Největší město státu</a:t>
            </a:r>
          </a:p>
          <a:p>
            <a:r>
              <a:rPr lang="cs-CZ" dirty="0" smtClean="0"/>
              <a:t>Historické centrum zapsáno v Seznamu světového kulturního dědictví UNESCO</a:t>
            </a:r>
          </a:p>
          <a:p>
            <a:r>
              <a:rPr lang="cs-CZ" dirty="0" smtClean="0"/>
              <a:t>Památky </a:t>
            </a:r>
            <a:r>
              <a:rPr lang="cs-CZ" dirty="0" smtClean="0">
                <a:solidFill>
                  <a:srgbClr val="FF0000"/>
                </a:solidFill>
              </a:rPr>
              <a:t>(obrázky)</a:t>
            </a:r>
          </a:p>
        </p:txBody>
      </p:sp>
      <p:sp>
        <p:nvSpPr>
          <p:cNvPr id="5" name="Šípka doprava 4"/>
          <p:cNvSpPr/>
          <p:nvPr/>
        </p:nvSpPr>
        <p:spPr>
          <a:xfrm rot="7920517">
            <a:off x="2970012" y="1920876"/>
            <a:ext cx="2059861" cy="642942"/>
          </a:xfrm>
          <a:prstGeom prst="rightArrow">
            <a:avLst>
              <a:gd name="adj1" fmla="val 50000"/>
              <a:gd name="adj2" fmla="val 99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Map-Czech_Republ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4934" y="1844824"/>
            <a:ext cx="7989066" cy="50131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 smtClean="0"/>
              <a:t>Další významná města/místa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5040560"/>
          </a:xfrm>
        </p:spPr>
        <p:txBody>
          <a:bodyPr/>
          <a:lstStyle/>
          <a:p>
            <a:r>
              <a:rPr lang="cs-CZ" b="1" dirty="0" smtClean="0"/>
              <a:t>Brno</a:t>
            </a:r>
            <a:r>
              <a:rPr lang="cs-CZ" dirty="0" smtClean="0"/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(obrázek – nejlépe nějaké památky)</a:t>
            </a:r>
          </a:p>
          <a:p>
            <a:r>
              <a:rPr lang="cs-CZ" dirty="0" smtClean="0"/>
              <a:t>atd.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051720" y="1844824"/>
            <a:ext cx="3888432" cy="338437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Hospodářství</a:t>
            </a:r>
            <a:br>
              <a:rPr lang="cs-CZ" dirty="0" smtClean="0"/>
            </a:br>
            <a:r>
              <a:rPr lang="cs-CZ" sz="2200" dirty="0" smtClean="0">
                <a:solidFill>
                  <a:srgbClr val="FF0000"/>
                </a:solidFill>
              </a:rPr>
              <a:t>výrobky a firmy které jsou významné i za hranicemi státu</a:t>
            </a:r>
            <a:endParaRPr lang="sk-SK" sz="22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Výroba aut (</a:t>
            </a:r>
            <a:r>
              <a:rPr lang="cs-CZ" b="1" dirty="0" smtClean="0"/>
              <a:t>Škoda</a:t>
            </a:r>
            <a:r>
              <a:rPr lang="cs-CZ" dirty="0" smtClean="0"/>
              <a:t> – Mladá Boleslav, </a:t>
            </a:r>
            <a:r>
              <a:rPr lang="cs-CZ" b="1" dirty="0" smtClean="0"/>
              <a:t>Toyota+</a:t>
            </a:r>
            <a:r>
              <a:rPr lang="cs-CZ" b="1" dirty="0" err="1" smtClean="0"/>
              <a:t>Peugeot</a:t>
            </a:r>
            <a:r>
              <a:rPr lang="cs-CZ" b="1" dirty="0" smtClean="0"/>
              <a:t>+Citroen</a:t>
            </a:r>
            <a:r>
              <a:rPr lang="cs-CZ" dirty="0" smtClean="0"/>
              <a:t> – Kolín, </a:t>
            </a:r>
            <a:r>
              <a:rPr lang="cs-CZ" b="1" dirty="0" err="1" smtClean="0"/>
              <a:t>Huyndai</a:t>
            </a:r>
            <a:r>
              <a:rPr lang="cs-CZ" dirty="0" smtClean="0"/>
              <a:t> – </a:t>
            </a:r>
            <a:r>
              <a:rPr lang="cs-CZ" dirty="0" err="1" smtClean="0"/>
              <a:t>Nošovice</a:t>
            </a:r>
            <a:r>
              <a:rPr lang="cs-CZ" dirty="0" smtClean="0"/>
              <a:t>, </a:t>
            </a:r>
            <a:r>
              <a:rPr lang="cs-CZ" b="1" dirty="0" smtClean="0"/>
              <a:t>Tatra</a:t>
            </a:r>
            <a:r>
              <a:rPr lang="cs-CZ" dirty="0" smtClean="0"/>
              <a:t> - Kopřivnice)</a:t>
            </a:r>
          </a:p>
          <a:p>
            <a:r>
              <a:rPr lang="cs-CZ" dirty="0" smtClean="0"/>
              <a:t>Hutnictví (Mittal Steel a Vítkovické železárny – Ostrava)</a:t>
            </a:r>
          </a:p>
          <a:p>
            <a:r>
              <a:rPr lang="cs-CZ" dirty="0" smtClean="0"/>
              <a:t>Výroba klavírů (rodinná firma </a:t>
            </a:r>
            <a:r>
              <a:rPr lang="cs-CZ" b="1" dirty="0" err="1" smtClean="0"/>
              <a:t>Petrof</a:t>
            </a:r>
            <a:r>
              <a:rPr lang="cs-CZ" b="1" dirty="0" smtClean="0"/>
              <a:t> </a:t>
            </a:r>
            <a:r>
              <a:rPr lang="cs-CZ" dirty="0" smtClean="0"/>
              <a:t>– Hradec Králové)</a:t>
            </a:r>
          </a:p>
          <a:p>
            <a:r>
              <a:rPr lang="cs-CZ" dirty="0" smtClean="0"/>
              <a:t>Psací potřeby </a:t>
            </a:r>
            <a:r>
              <a:rPr lang="cs-CZ" b="1" dirty="0" err="1" smtClean="0"/>
              <a:t>Koh</a:t>
            </a:r>
            <a:r>
              <a:rPr lang="cs-CZ" b="1" dirty="0" smtClean="0"/>
              <a:t>-i-</a:t>
            </a:r>
            <a:r>
              <a:rPr lang="cs-CZ" b="1" dirty="0" err="1" smtClean="0"/>
              <a:t>noor</a:t>
            </a:r>
            <a:r>
              <a:rPr lang="cs-CZ" b="1" dirty="0" smtClean="0"/>
              <a:t> </a:t>
            </a:r>
            <a:r>
              <a:rPr lang="cs-CZ" dirty="0" smtClean="0"/>
              <a:t>(České Budějovice)</a:t>
            </a:r>
          </a:p>
          <a:p>
            <a:r>
              <a:rPr lang="cs-CZ" dirty="0" smtClean="0"/>
              <a:t>Pěstování </a:t>
            </a:r>
            <a:r>
              <a:rPr lang="cs-CZ" b="1" dirty="0" smtClean="0"/>
              <a:t>chmele</a:t>
            </a:r>
            <a:r>
              <a:rPr lang="cs-CZ" dirty="0" smtClean="0"/>
              <a:t> a výroba </a:t>
            </a:r>
            <a:r>
              <a:rPr lang="cs-CZ" b="1" dirty="0" smtClean="0"/>
              <a:t>piva</a:t>
            </a:r>
            <a:r>
              <a:rPr lang="cs-CZ" dirty="0" smtClean="0"/>
              <a:t> (Plzeň, České Budějovice)</a:t>
            </a:r>
          </a:p>
          <a:p>
            <a:r>
              <a:rPr lang="cs-CZ" dirty="0" smtClean="0"/>
              <a:t>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Pamětihodnosti</a:t>
            </a:r>
            <a:br>
              <a:rPr lang="cs-CZ" dirty="0" smtClean="0"/>
            </a:br>
            <a:r>
              <a:rPr lang="cs-CZ" sz="2200" dirty="0" smtClean="0">
                <a:solidFill>
                  <a:srgbClr val="FF0000"/>
                </a:solidFill>
              </a:rPr>
              <a:t>co stojí za to navštívit</a:t>
            </a:r>
            <a:endParaRPr lang="sk-SK" sz="22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18 míst zapsaných do </a:t>
            </a:r>
            <a:r>
              <a:rPr lang="cs-CZ" b="1" dirty="0" smtClean="0"/>
              <a:t>Seznamu světového kulturního </a:t>
            </a:r>
            <a:r>
              <a:rPr lang="cs-CZ" b="1" dirty="0" err="1" smtClean="0"/>
              <a:t>dědičství</a:t>
            </a:r>
            <a:r>
              <a:rPr lang="cs-CZ" b="1" dirty="0" smtClean="0"/>
              <a:t> UNESCO</a:t>
            </a:r>
            <a:r>
              <a:rPr lang="cs-CZ" dirty="0" smtClean="0"/>
              <a:t>: Praha, Kutná Hora, Český Krumlov,…</a:t>
            </a:r>
          </a:p>
          <a:p>
            <a:r>
              <a:rPr lang="cs-CZ" dirty="0" smtClean="0"/>
              <a:t>Hrady:</a:t>
            </a:r>
          </a:p>
          <a:p>
            <a:r>
              <a:rPr lang="cs-CZ" dirty="0" smtClean="0"/>
              <a:t>Lázně: </a:t>
            </a:r>
          </a:p>
          <a:p>
            <a:r>
              <a:rPr lang="cs-CZ" dirty="0" smtClean="0"/>
              <a:t>Národní parky/Přírodní památky: </a:t>
            </a:r>
          </a:p>
          <a:p>
            <a:r>
              <a:rPr lang="cs-CZ" dirty="0" smtClean="0"/>
              <a:t>Zimní střediska/Letoviska: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Suvenýry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jídlo – </a:t>
            </a:r>
            <a:r>
              <a:rPr lang="cs-CZ" dirty="0" smtClean="0"/>
              <a:t>např. knedlo</a:t>
            </a:r>
            <a:r>
              <a:rPr lang="cs-CZ" dirty="0"/>
              <a:t>, </a:t>
            </a:r>
            <a:r>
              <a:rPr lang="cs-CZ" dirty="0" err="1"/>
              <a:t>vepřo</a:t>
            </a:r>
            <a:r>
              <a:rPr lang="cs-CZ" dirty="0"/>
              <a:t>, zelo</a:t>
            </a:r>
          </a:p>
          <a:p>
            <a:r>
              <a:rPr lang="cs-CZ" dirty="0" smtClean="0"/>
              <a:t>Černé pivo</a:t>
            </a:r>
          </a:p>
          <a:p>
            <a:r>
              <a:rPr lang="cs-CZ" dirty="0" smtClean="0"/>
              <a:t>Olomoucké tvarůžky</a:t>
            </a:r>
          </a:p>
          <a:p>
            <a:r>
              <a:rPr lang="cs-CZ" dirty="0" smtClean="0"/>
              <a:t>Český granát</a:t>
            </a:r>
          </a:p>
          <a:p>
            <a:r>
              <a:rPr lang="cs-CZ" dirty="0" smtClean="0"/>
              <a:t>Becherovka a Slivovice</a:t>
            </a:r>
          </a:p>
          <a:p>
            <a:r>
              <a:rPr lang="cs-CZ" dirty="0" smtClean="0"/>
              <a:t>Karlovarské oplatky</a:t>
            </a:r>
          </a:p>
          <a:p>
            <a:r>
              <a:rPr lang="cs-CZ" dirty="0" smtClean="0"/>
              <a:t>atd.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Závěrečný kvíz </a:t>
            </a:r>
            <a:r>
              <a:rPr lang="cs-CZ" sz="1800" dirty="0" smtClean="0">
                <a:solidFill>
                  <a:srgbClr val="FF0000"/>
                </a:solidFill>
              </a:rPr>
              <a:t>(dobrovolná část)</a:t>
            </a:r>
            <a:endParaRPr lang="cs-CZ" sz="1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>
                <a:solidFill>
                  <a:srgbClr val="FF0000"/>
                </a:solidFill>
              </a:rPr>
              <a:t>(otázky na věci, které jsou v prezentaci prověří, zda dávali posluchači pozor)</a:t>
            </a:r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1028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336</Words>
  <Application>Microsoft Office PowerPoint</Application>
  <PresentationFormat>Předvádění na obrazovce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Motív Office</vt:lpstr>
      <vt:lpstr>Česká republika</vt:lpstr>
      <vt:lpstr>Poloha</vt:lpstr>
      <vt:lpstr>Základní informace</vt:lpstr>
      <vt:lpstr>Hlavní město</vt:lpstr>
      <vt:lpstr>Další významná města/místa</vt:lpstr>
      <vt:lpstr>Hospodářství výrobky a firmy které jsou významné i za hranicemi státu</vt:lpstr>
      <vt:lpstr>Pamětihodnosti co stojí za to navštívit</vt:lpstr>
      <vt:lpstr>Suvenýry</vt:lpstr>
      <vt:lpstr>Závěrečný kvíz (dobrovolná část)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republika</dc:title>
  <dc:creator>Michal</dc:creator>
  <cp:lastModifiedBy>Mgr. Michal Tóth</cp:lastModifiedBy>
  <cp:revision>19</cp:revision>
  <dcterms:created xsi:type="dcterms:W3CDTF">2010-04-11T15:06:13Z</dcterms:created>
  <dcterms:modified xsi:type="dcterms:W3CDTF">2025-10-04T08:17:51Z</dcterms:modified>
</cp:coreProperties>
</file>